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4.xml" ContentType="application/vnd.openxmlformats-officedocument.drawingml.chart+xml"/>
  <Override PartName="/ppt/notesSlides/notesSlide17.xml" ContentType="application/vnd.openxmlformats-officedocument.presentationml.notesSlide+xml"/>
  <Override PartName="/ppt/charts/chart15.xml" ContentType="application/vnd.openxmlformats-officedocument.drawingml.chart+xml"/>
  <Override PartName="/ppt/notesSlides/notesSlide18.xml" ContentType="application/vnd.openxmlformats-officedocument.presentationml.notesSlide+xml"/>
  <Override PartName="/ppt/charts/chart16.xml" ContentType="application/vnd.openxmlformats-officedocument.drawingml.chart+xml"/>
  <Override PartName="/ppt/notesSlides/notesSlide19.xml" ContentType="application/vnd.openxmlformats-officedocument.presentationml.notesSlide+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9.xml" ContentType="application/vnd.openxmlformats-officedocument.drawingml.chart+xml"/>
  <Override PartName="/ppt/notesSlides/notesSlide23.xml" ContentType="application/vnd.openxmlformats-officedocument.presentationml.notesSlide+xml"/>
  <Override PartName="/ppt/charts/chart20.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1.xml" ContentType="application/vnd.openxmlformats-officedocument.drawingml.chart+xml"/>
  <Override PartName="/ppt/notesSlides/notesSlide26.xml" ContentType="application/vnd.openxmlformats-officedocument.presentationml.notesSlide+xml"/>
  <Override PartName="/ppt/charts/chart2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3.xml" ContentType="application/vnd.openxmlformats-officedocument.drawingml.chart+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75" r:id="rId2"/>
    <p:sldId id="297" r:id="rId3"/>
    <p:sldId id="276" r:id="rId4"/>
    <p:sldId id="256" r:id="rId5"/>
    <p:sldId id="274" r:id="rId6"/>
    <p:sldId id="260" r:id="rId7"/>
    <p:sldId id="287" r:id="rId8"/>
    <p:sldId id="286" r:id="rId9"/>
    <p:sldId id="261" r:id="rId10"/>
    <p:sldId id="279" r:id="rId11"/>
    <p:sldId id="294" r:id="rId12"/>
    <p:sldId id="278" r:id="rId13"/>
    <p:sldId id="280" r:id="rId14"/>
    <p:sldId id="257" r:id="rId15"/>
    <p:sldId id="258" r:id="rId16"/>
    <p:sldId id="303" r:id="rId17"/>
    <p:sldId id="292" r:id="rId18"/>
    <p:sldId id="262" r:id="rId19"/>
    <p:sldId id="263" r:id="rId20"/>
    <p:sldId id="277" r:id="rId21"/>
    <p:sldId id="268" r:id="rId22"/>
    <p:sldId id="269" r:id="rId23"/>
    <p:sldId id="273" r:id="rId24"/>
    <p:sldId id="293" r:id="rId25"/>
    <p:sldId id="272" r:id="rId26"/>
    <p:sldId id="265" r:id="rId27"/>
    <p:sldId id="295" r:id="rId28"/>
    <p:sldId id="290" r:id="rId29"/>
    <p:sldId id="270" r:id="rId30"/>
    <p:sldId id="296" r:id="rId31"/>
    <p:sldId id="266" r:id="rId32"/>
    <p:sldId id="267" r:id="rId33"/>
    <p:sldId id="289" r:id="rId3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24468" autoAdjust="0"/>
  </p:normalViewPr>
  <p:slideViewPr>
    <p:cSldViewPr>
      <p:cViewPr varScale="1">
        <p:scale>
          <a:sx n="19" d="100"/>
          <a:sy n="19" d="100"/>
        </p:scale>
        <p:origin x="2645" y="29"/>
      </p:cViewPr>
      <p:guideLst>
        <p:guide orient="horz" pos="2160"/>
        <p:guide pos="2880"/>
      </p:guideLst>
    </p:cSldViewPr>
  </p:slideViewPr>
  <p:notesTextViewPr>
    <p:cViewPr>
      <p:scale>
        <a:sx n="1" d="1"/>
        <a:sy n="1" d="1"/>
      </p:scale>
      <p:origin x="0" y="0"/>
    </p:cViewPr>
  </p:notesTextViewPr>
  <p:sorterViewPr>
    <p:cViewPr>
      <p:scale>
        <a:sx n="100" d="100"/>
        <a:sy n="100" d="100"/>
      </p:scale>
      <p:origin x="0" y="23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BrainDox\UCI\Merage%20School%20of%20Business\2019%20US-China%20Barometer\China%20outward%20ODA%202000-2014%20(AidDat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75"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75"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Sheet1!$A$2:$A$34</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Sheet1!$B$2:$B$34</c:f>
              <c:numCache>
                <c:formatCode>General</c:formatCode>
                <c:ptCount val="33"/>
                <c:pt idx="0">
                  <c:v>17598</c:v>
                </c:pt>
                <c:pt idx="1">
                  <c:v>18427</c:v>
                </c:pt>
                <c:pt idx="2">
                  <c:v>19394</c:v>
                </c:pt>
                <c:pt idx="3">
                  <c:v>20698</c:v>
                </c:pt>
                <c:pt idx="4">
                  <c:v>22039</c:v>
                </c:pt>
                <c:pt idx="5">
                  <c:v>23054</c:v>
                </c:pt>
                <c:pt idx="6">
                  <c:v>23493</c:v>
                </c:pt>
                <c:pt idx="7">
                  <c:v>24527</c:v>
                </c:pt>
                <c:pt idx="8">
                  <c:v>25448</c:v>
                </c:pt>
                <c:pt idx="9">
                  <c:v>26719</c:v>
                </c:pt>
                <c:pt idx="10">
                  <c:v>27638</c:v>
                </c:pt>
                <c:pt idx="11">
                  <c:v>28894</c:v>
                </c:pt>
                <c:pt idx="12">
                  <c:v>30364</c:v>
                </c:pt>
                <c:pt idx="13">
                  <c:v>32332</c:v>
                </c:pt>
                <c:pt idx="14">
                  <c:v>34566</c:v>
                </c:pt>
                <c:pt idx="15">
                  <c:v>36900</c:v>
                </c:pt>
                <c:pt idx="16">
                  <c:v>37900</c:v>
                </c:pt>
                <c:pt idx="17">
                  <c:v>38600</c:v>
                </c:pt>
                <c:pt idx="18">
                  <c:v>40000</c:v>
                </c:pt>
                <c:pt idx="19">
                  <c:v>42300</c:v>
                </c:pt>
                <c:pt idx="20">
                  <c:v>44700</c:v>
                </c:pt>
                <c:pt idx="21">
                  <c:v>47400</c:v>
                </c:pt>
                <c:pt idx="22">
                  <c:v>48400</c:v>
                </c:pt>
                <c:pt idx="23">
                  <c:v>48600</c:v>
                </c:pt>
                <c:pt idx="24">
                  <c:v>47300</c:v>
                </c:pt>
                <c:pt idx="25">
                  <c:v>48900</c:v>
                </c:pt>
                <c:pt idx="26">
                  <c:v>50700</c:v>
                </c:pt>
                <c:pt idx="27">
                  <c:v>52800</c:v>
                </c:pt>
                <c:pt idx="28">
                  <c:v>54000</c:v>
                </c:pt>
                <c:pt idx="29">
                  <c:v>54540</c:v>
                </c:pt>
                <c:pt idx="30">
                  <c:v>56110</c:v>
                </c:pt>
                <c:pt idx="31">
                  <c:v>56400</c:v>
                </c:pt>
                <c:pt idx="32">
                  <c:v>59500</c:v>
                </c:pt>
              </c:numCache>
            </c:numRef>
          </c:val>
          <c:extLst>
            <c:ext xmlns:c16="http://schemas.microsoft.com/office/drawing/2014/chart" uri="{C3380CC4-5D6E-409C-BE32-E72D297353CC}">
              <c16:uniqueId val="{00000000-4167-43DE-AE36-CA1D0AE00A1C}"/>
            </c:ext>
          </c:extLst>
        </c:ser>
        <c:ser>
          <c:idx val="1"/>
          <c:order val="1"/>
          <c:tx>
            <c:strRef>
              <c:f>Sheet1!$C$1</c:f>
              <c:strCache>
                <c:ptCount val="1"/>
                <c:pt idx="0">
                  <c:v>China</c:v>
                </c:pt>
              </c:strCache>
            </c:strRef>
          </c:tx>
          <c:invertIfNegative val="0"/>
          <c:cat>
            <c:numRef>
              <c:f>Sheet1!$A$2:$A$34</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Sheet1!$C$2:$C$34</c:f>
              <c:numCache>
                <c:formatCode>General</c:formatCode>
                <c:ptCount val="33"/>
                <c:pt idx="0">
                  <c:v>501</c:v>
                </c:pt>
                <c:pt idx="1">
                  <c:v>549</c:v>
                </c:pt>
                <c:pt idx="2">
                  <c:v>621</c:v>
                </c:pt>
                <c:pt idx="3">
                  <c:v>703</c:v>
                </c:pt>
                <c:pt idx="4">
                  <c:v>748</c:v>
                </c:pt>
                <c:pt idx="5">
                  <c:v>887</c:v>
                </c:pt>
                <c:pt idx="6">
                  <c:v>887</c:v>
                </c:pt>
                <c:pt idx="7">
                  <c:v>1024</c:v>
                </c:pt>
                <c:pt idx="8">
                  <c:v>1179</c:v>
                </c:pt>
                <c:pt idx="9">
                  <c:v>1346</c:v>
                </c:pt>
                <c:pt idx="10">
                  <c:v>1507</c:v>
                </c:pt>
                <c:pt idx="11">
                  <c:v>1672</c:v>
                </c:pt>
                <c:pt idx="12">
                  <c:v>1841</c:v>
                </c:pt>
                <c:pt idx="13">
                  <c:v>1988</c:v>
                </c:pt>
                <c:pt idx="14">
                  <c:v>2400</c:v>
                </c:pt>
                <c:pt idx="15">
                  <c:v>2900</c:v>
                </c:pt>
                <c:pt idx="16">
                  <c:v>3200</c:v>
                </c:pt>
                <c:pt idx="17">
                  <c:v>3500</c:v>
                </c:pt>
                <c:pt idx="18">
                  <c:v>3900</c:v>
                </c:pt>
                <c:pt idx="19">
                  <c:v>4400</c:v>
                </c:pt>
                <c:pt idx="20">
                  <c:v>5000</c:v>
                </c:pt>
                <c:pt idx="21">
                  <c:v>5800</c:v>
                </c:pt>
                <c:pt idx="22">
                  <c:v>6800</c:v>
                </c:pt>
                <c:pt idx="23">
                  <c:v>7600</c:v>
                </c:pt>
                <c:pt idx="24">
                  <c:v>8300</c:v>
                </c:pt>
                <c:pt idx="25">
                  <c:v>9200</c:v>
                </c:pt>
                <c:pt idx="26">
                  <c:v>10200</c:v>
                </c:pt>
                <c:pt idx="27">
                  <c:v>11200</c:v>
                </c:pt>
                <c:pt idx="28">
                  <c:v>12100</c:v>
                </c:pt>
                <c:pt idx="29">
                  <c:v>13440</c:v>
                </c:pt>
                <c:pt idx="30">
                  <c:v>14450</c:v>
                </c:pt>
                <c:pt idx="31">
                  <c:v>15500</c:v>
                </c:pt>
                <c:pt idx="32">
                  <c:v>16800</c:v>
                </c:pt>
              </c:numCache>
            </c:numRef>
          </c:val>
          <c:extLst>
            <c:ext xmlns:c16="http://schemas.microsoft.com/office/drawing/2014/chart" uri="{C3380CC4-5D6E-409C-BE32-E72D297353CC}">
              <c16:uniqueId val="{00000001-4167-43DE-AE36-CA1D0AE00A1C}"/>
            </c:ext>
          </c:extLst>
        </c:ser>
        <c:dLbls>
          <c:showLegendKey val="0"/>
          <c:showVal val="0"/>
          <c:showCatName val="0"/>
          <c:showSerName val="0"/>
          <c:showPercent val="0"/>
          <c:showBubbleSize val="0"/>
        </c:dLbls>
        <c:gapWidth val="150"/>
        <c:axId val="156429696"/>
        <c:axId val="156738688"/>
      </c:barChart>
      <c:catAx>
        <c:axId val="156429696"/>
        <c:scaling>
          <c:orientation val="minMax"/>
        </c:scaling>
        <c:delete val="0"/>
        <c:axPos val="b"/>
        <c:numFmt formatCode="General" sourceLinked="1"/>
        <c:majorTickMark val="out"/>
        <c:minorTickMark val="none"/>
        <c:tickLblPos val="nextTo"/>
        <c:txPr>
          <a:bodyPr rot="-2700000"/>
          <a:lstStyle/>
          <a:p>
            <a:pPr>
              <a:defRPr/>
            </a:pPr>
            <a:endParaRPr lang="en-US"/>
          </a:p>
        </c:txPr>
        <c:crossAx val="156738688"/>
        <c:crosses val="autoZero"/>
        <c:auto val="1"/>
        <c:lblAlgn val="ctr"/>
        <c:lblOffset val="100"/>
        <c:noMultiLvlLbl val="0"/>
      </c:catAx>
      <c:valAx>
        <c:axId val="156738688"/>
        <c:scaling>
          <c:orientation val="minMax"/>
        </c:scaling>
        <c:delete val="0"/>
        <c:axPos val="l"/>
        <c:majorGridlines/>
        <c:numFmt formatCode="General" sourceLinked="1"/>
        <c:majorTickMark val="out"/>
        <c:minorTickMark val="none"/>
        <c:tickLblPos val="nextTo"/>
        <c:crossAx val="15642969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Sheet1!$B$2:$B$29</c:f>
              <c:numCache>
                <c:formatCode>General</c:formatCode>
                <c:ptCount val="28"/>
                <c:pt idx="0">
                  <c:v>1</c:v>
                </c:pt>
                <c:pt idx="1">
                  <c:v>1</c:v>
                </c:pt>
                <c:pt idx="2">
                  <c:v>2</c:v>
                </c:pt>
                <c:pt idx="3">
                  <c:v>2</c:v>
                </c:pt>
                <c:pt idx="4">
                  <c:v>5</c:v>
                </c:pt>
                <c:pt idx="5">
                  <c:v>9</c:v>
                </c:pt>
                <c:pt idx="6">
                  <c:v>16</c:v>
                </c:pt>
                <c:pt idx="7">
                  <c:v>22</c:v>
                </c:pt>
                <c:pt idx="8">
                  <c:v>30</c:v>
                </c:pt>
                <c:pt idx="9">
                  <c:v>36</c:v>
                </c:pt>
                <c:pt idx="10">
                  <c:v>43</c:v>
                </c:pt>
                <c:pt idx="11">
                  <c:v>49</c:v>
                </c:pt>
                <c:pt idx="12">
                  <c:v>59</c:v>
                </c:pt>
                <c:pt idx="13">
                  <c:v>62</c:v>
                </c:pt>
                <c:pt idx="14">
                  <c:v>65</c:v>
                </c:pt>
                <c:pt idx="15">
                  <c:v>68</c:v>
                </c:pt>
                <c:pt idx="16">
                  <c:v>69</c:v>
                </c:pt>
                <c:pt idx="17">
                  <c:v>75</c:v>
                </c:pt>
                <c:pt idx="18">
                  <c:v>74</c:v>
                </c:pt>
                <c:pt idx="19">
                  <c:v>71</c:v>
                </c:pt>
                <c:pt idx="20">
                  <c:v>71.7</c:v>
                </c:pt>
                <c:pt idx="21">
                  <c:v>69.7</c:v>
                </c:pt>
                <c:pt idx="22">
                  <c:v>74.7</c:v>
                </c:pt>
                <c:pt idx="23">
                  <c:v>71.400000000000006</c:v>
                </c:pt>
                <c:pt idx="24">
                  <c:v>73</c:v>
                </c:pt>
                <c:pt idx="25">
                  <c:v>74.5</c:v>
                </c:pt>
                <c:pt idx="26">
                  <c:v>76.2</c:v>
                </c:pt>
              </c:numCache>
            </c:numRef>
          </c:val>
          <c:extLst>
            <c:ext xmlns:c16="http://schemas.microsoft.com/office/drawing/2014/chart" uri="{C3380CC4-5D6E-409C-BE32-E72D297353CC}">
              <c16:uniqueId val="{00000000-2A4C-47BF-814B-5A8B60687C80}"/>
            </c:ext>
          </c:extLst>
        </c:ser>
        <c:ser>
          <c:idx val="1"/>
          <c:order val="1"/>
          <c:tx>
            <c:strRef>
              <c:f>Sheet1!$C$1</c:f>
              <c:strCache>
                <c:ptCount val="1"/>
                <c:pt idx="0">
                  <c:v>China</c:v>
                </c:pt>
              </c:strCache>
            </c:strRef>
          </c:tx>
          <c:invertIfNegative val="0"/>
          <c:cat>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Sheet1!$C$2:$C$29</c:f>
              <c:numCache>
                <c:formatCode>General</c:formatCode>
                <c:ptCount val="28"/>
                <c:pt idx="0">
                  <c:v>0</c:v>
                </c:pt>
                <c:pt idx="1">
                  <c:v>0</c:v>
                </c:pt>
                <c:pt idx="2">
                  <c:v>0</c:v>
                </c:pt>
                <c:pt idx="3">
                  <c:v>0</c:v>
                </c:pt>
                <c:pt idx="4">
                  <c:v>0</c:v>
                </c:pt>
                <c:pt idx="5">
                  <c:v>0</c:v>
                </c:pt>
                <c:pt idx="6">
                  <c:v>0</c:v>
                </c:pt>
                <c:pt idx="7">
                  <c:v>0</c:v>
                </c:pt>
                <c:pt idx="8">
                  <c:v>0</c:v>
                </c:pt>
                <c:pt idx="9">
                  <c:v>1</c:v>
                </c:pt>
                <c:pt idx="10">
                  <c:v>2</c:v>
                </c:pt>
                <c:pt idx="11">
                  <c:v>3</c:v>
                </c:pt>
                <c:pt idx="12">
                  <c:v>5</c:v>
                </c:pt>
                <c:pt idx="13">
                  <c:v>6</c:v>
                </c:pt>
                <c:pt idx="14">
                  <c:v>7</c:v>
                </c:pt>
                <c:pt idx="15">
                  <c:v>9</c:v>
                </c:pt>
                <c:pt idx="16">
                  <c:v>11</c:v>
                </c:pt>
                <c:pt idx="17">
                  <c:v>16</c:v>
                </c:pt>
                <c:pt idx="18">
                  <c:v>23</c:v>
                </c:pt>
                <c:pt idx="19">
                  <c:v>29</c:v>
                </c:pt>
                <c:pt idx="20">
                  <c:v>34</c:v>
                </c:pt>
                <c:pt idx="21">
                  <c:v>38</c:v>
                </c:pt>
                <c:pt idx="22">
                  <c:v>42.3</c:v>
                </c:pt>
                <c:pt idx="23">
                  <c:v>45.8</c:v>
                </c:pt>
                <c:pt idx="24">
                  <c:v>49</c:v>
                </c:pt>
                <c:pt idx="25">
                  <c:v>50.3</c:v>
                </c:pt>
                <c:pt idx="26">
                  <c:v>53.2</c:v>
                </c:pt>
                <c:pt idx="27">
                  <c:v>54.3</c:v>
                </c:pt>
              </c:numCache>
            </c:numRef>
          </c:val>
          <c:extLst>
            <c:ext xmlns:c16="http://schemas.microsoft.com/office/drawing/2014/chart" uri="{C3380CC4-5D6E-409C-BE32-E72D297353CC}">
              <c16:uniqueId val="{00000001-2A4C-47BF-814B-5A8B60687C80}"/>
            </c:ext>
          </c:extLst>
        </c:ser>
        <c:dLbls>
          <c:showLegendKey val="0"/>
          <c:showVal val="0"/>
          <c:showCatName val="0"/>
          <c:showSerName val="0"/>
          <c:showPercent val="0"/>
          <c:showBubbleSize val="0"/>
        </c:dLbls>
        <c:gapWidth val="150"/>
        <c:axId val="157729152"/>
        <c:axId val="157730688"/>
      </c:barChart>
      <c:catAx>
        <c:axId val="157729152"/>
        <c:scaling>
          <c:orientation val="minMax"/>
        </c:scaling>
        <c:delete val="0"/>
        <c:axPos val="b"/>
        <c:numFmt formatCode="General" sourceLinked="1"/>
        <c:majorTickMark val="out"/>
        <c:minorTickMark val="none"/>
        <c:tickLblPos val="nextTo"/>
        <c:crossAx val="157730688"/>
        <c:crosses val="autoZero"/>
        <c:auto val="1"/>
        <c:lblAlgn val="ctr"/>
        <c:lblOffset val="100"/>
        <c:noMultiLvlLbl val="0"/>
      </c:catAx>
      <c:valAx>
        <c:axId val="157730688"/>
        <c:scaling>
          <c:orientation val="minMax"/>
        </c:scaling>
        <c:delete val="0"/>
        <c:axPos val="l"/>
        <c:majorGridlines/>
        <c:numFmt formatCode="General" sourceLinked="1"/>
        <c:majorTickMark val="out"/>
        <c:minorTickMark val="none"/>
        <c:tickLblPos val="nextTo"/>
        <c:crossAx val="15772915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General</c:formatCode>
                <c:ptCount val="18"/>
                <c:pt idx="0">
                  <c:v>38</c:v>
                </c:pt>
                <c:pt idx="1">
                  <c:v>45</c:v>
                </c:pt>
                <c:pt idx="2">
                  <c:v>49</c:v>
                </c:pt>
                <c:pt idx="3">
                  <c:v>55</c:v>
                </c:pt>
                <c:pt idx="4">
                  <c:v>63</c:v>
                </c:pt>
                <c:pt idx="5">
                  <c:v>68</c:v>
                </c:pt>
                <c:pt idx="6">
                  <c:v>76</c:v>
                </c:pt>
                <c:pt idx="7">
                  <c:v>82</c:v>
                </c:pt>
                <c:pt idx="8">
                  <c:v>85</c:v>
                </c:pt>
                <c:pt idx="9">
                  <c:v>89</c:v>
                </c:pt>
                <c:pt idx="10">
                  <c:v>91</c:v>
                </c:pt>
                <c:pt idx="11">
                  <c:v>94</c:v>
                </c:pt>
                <c:pt idx="12">
                  <c:v>96</c:v>
                </c:pt>
                <c:pt idx="13">
                  <c:v>97</c:v>
                </c:pt>
                <c:pt idx="14">
                  <c:v>98</c:v>
                </c:pt>
                <c:pt idx="15">
                  <c:v>119</c:v>
                </c:pt>
                <c:pt idx="16">
                  <c:v>123</c:v>
                </c:pt>
                <c:pt idx="17">
                  <c:v>122</c:v>
                </c:pt>
              </c:numCache>
            </c:numRef>
          </c:val>
          <c:extLst>
            <c:ext xmlns:c16="http://schemas.microsoft.com/office/drawing/2014/chart" uri="{C3380CC4-5D6E-409C-BE32-E72D297353CC}">
              <c16:uniqueId val="{00000000-A74E-4BB1-AE7B-DC239F26752D}"/>
            </c:ext>
          </c:extLst>
        </c:ser>
        <c:ser>
          <c:idx val="1"/>
          <c:order val="1"/>
          <c:tx>
            <c:strRef>
              <c:f>Sheet1!$C$1</c:f>
              <c:strCache>
                <c:ptCount val="1"/>
                <c:pt idx="0">
                  <c:v>China</c:v>
                </c:pt>
              </c:strCache>
            </c:strRef>
          </c:tx>
          <c:invertIfNegative val="0"/>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Sheet1!$C$2:$C$19</c:f>
              <c:numCache>
                <c:formatCode>General</c:formatCode>
                <c:ptCount val="18"/>
                <c:pt idx="0">
                  <c:v>7</c:v>
                </c:pt>
                <c:pt idx="1">
                  <c:v>11</c:v>
                </c:pt>
                <c:pt idx="2">
                  <c:v>16</c:v>
                </c:pt>
                <c:pt idx="3">
                  <c:v>21</c:v>
                </c:pt>
                <c:pt idx="4">
                  <c:v>26</c:v>
                </c:pt>
                <c:pt idx="5">
                  <c:v>30</c:v>
                </c:pt>
                <c:pt idx="6">
                  <c:v>35</c:v>
                </c:pt>
                <c:pt idx="7">
                  <c:v>41</c:v>
                </c:pt>
                <c:pt idx="8">
                  <c:v>48</c:v>
                </c:pt>
                <c:pt idx="9">
                  <c:v>55</c:v>
                </c:pt>
                <c:pt idx="10">
                  <c:v>63</c:v>
                </c:pt>
                <c:pt idx="11">
                  <c:v>72</c:v>
                </c:pt>
                <c:pt idx="12">
                  <c:v>81</c:v>
                </c:pt>
                <c:pt idx="13">
                  <c:v>89</c:v>
                </c:pt>
                <c:pt idx="14">
                  <c:v>92</c:v>
                </c:pt>
                <c:pt idx="15">
                  <c:v>93</c:v>
                </c:pt>
                <c:pt idx="16">
                  <c:v>97</c:v>
                </c:pt>
                <c:pt idx="17">
                  <c:v>105</c:v>
                </c:pt>
              </c:numCache>
            </c:numRef>
          </c:val>
          <c:extLst>
            <c:ext xmlns:c16="http://schemas.microsoft.com/office/drawing/2014/chart" uri="{C3380CC4-5D6E-409C-BE32-E72D297353CC}">
              <c16:uniqueId val="{00000001-A74E-4BB1-AE7B-DC239F26752D}"/>
            </c:ext>
          </c:extLst>
        </c:ser>
        <c:ser>
          <c:idx val="2"/>
          <c:order val="2"/>
          <c:tx>
            <c:strRef>
              <c:f>Sheet1!$D$1</c:f>
              <c:strCache>
                <c:ptCount val="1"/>
                <c:pt idx="0">
                  <c:v>Hong Kong</c:v>
                </c:pt>
              </c:strCache>
            </c:strRef>
          </c:tx>
          <c:invertIfNegative val="0"/>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Sheet1!$D$2:$D$19</c:f>
              <c:numCache>
                <c:formatCode>General</c:formatCode>
                <c:ptCount val="18"/>
                <c:pt idx="0">
                  <c:v>80</c:v>
                </c:pt>
                <c:pt idx="1">
                  <c:v>84</c:v>
                </c:pt>
                <c:pt idx="2">
                  <c:v>93</c:v>
                </c:pt>
                <c:pt idx="3">
                  <c:v>106</c:v>
                </c:pt>
                <c:pt idx="4">
                  <c:v>119</c:v>
                </c:pt>
                <c:pt idx="5">
                  <c:v>124</c:v>
                </c:pt>
                <c:pt idx="6">
                  <c:v>137</c:v>
                </c:pt>
                <c:pt idx="7">
                  <c:v>155</c:v>
                </c:pt>
                <c:pt idx="8">
                  <c:v>166</c:v>
                </c:pt>
                <c:pt idx="9">
                  <c:v>180</c:v>
                </c:pt>
                <c:pt idx="10">
                  <c:v>196</c:v>
                </c:pt>
                <c:pt idx="11">
                  <c:v>216</c:v>
                </c:pt>
                <c:pt idx="12">
                  <c:v>229</c:v>
                </c:pt>
                <c:pt idx="13">
                  <c:v>237</c:v>
                </c:pt>
                <c:pt idx="14">
                  <c:v>239</c:v>
                </c:pt>
                <c:pt idx="15">
                  <c:v>230</c:v>
                </c:pt>
                <c:pt idx="16">
                  <c:v>241</c:v>
                </c:pt>
                <c:pt idx="17">
                  <c:v>249</c:v>
                </c:pt>
              </c:numCache>
            </c:numRef>
          </c:val>
          <c:extLst>
            <c:ext xmlns:c16="http://schemas.microsoft.com/office/drawing/2014/chart" uri="{C3380CC4-5D6E-409C-BE32-E72D297353CC}">
              <c16:uniqueId val="{00000002-A74E-4BB1-AE7B-DC239F26752D}"/>
            </c:ext>
          </c:extLst>
        </c:ser>
        <c:dLbls>
          <c:showLegendKey val="0"/>
          <c:showVal val="0"/>
          <c:showCatName val="0"/>
          <c:showSerName val="0"/>
          <c:showPercent val="0"/>
          <c:showBubbleSize val="0"/>
        </c:dLbls>
        <c:gapWidth val="150"/>
        <c:axId val="204805632"/>
        <c:axId val="204807168"/>
      </c:barChart>
      <c:catAx>
        <c:axId val="204805632"/>
        <c:scaling>
          <c:orientation val="minMax"/>
        </c:scaling>
        <c:delete val="0"/>
        <c:axPos val="b"/>
        <c:numFmt formatCode="General" sourceLinked="1"/>
        <c:majorTickMark val="out"/>
        <c:minorTickMark val="none"/>
        <c:tickLblPos val="nextTo"/>
        <c:txPr>
          <a:bodyPr rot="-2700000"/>
          <a:lstStyle/>
          <a:p>
            <a:pPr>
              <a:defRPr/>
            </a:pPr>
            <a:endParaRPr lang="en-US"/>
          </a:p>
        </c:txPr>
        <c:crossAx val="204807168"/>
        <c:crosses val="autoZero"/>
        <c:auto val="1"/>
        <c:lblAlgn val="ctr"/>
        <c:lblOffset val="100"/>
        <c:noMultiLvlLbl val="0"/>
      </c:catAx>
      <c:valAx>
        <c:axId val="204807168"/>
        <c:scaling>
          <c:orientation val="minMax"/>
        </c:scaling>
        <c:delete val="0"/>
        <c:axPos val="l"/>
        <c:majorGridlines/>
        <c:numFmt formatCode="General" sourceLinked="1"/>
        <c:majorTickMark val="out"/>
        <c:minorTickMark val="none"/>
        <c:tickLblPos val="nextTo"/>
        <c:crossAx val="20480563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Sheet1!$A$2:$A$32</c:f>
              <c:numCache>
                <c:formatCode>General</c:formatCode>
                <c:ptCount val="3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numCache>
            </c:numRef>
          </c:cat>
          <c:val>
            <c:numRef>
              <c:f>Sheet1!$B$2:$B$32</c:f>
              <c:numCache>
                <c:formatCode>General</c:formatCode>
                <c:ptCount val="31"/>
                <c:pt idx="0">
                  <c:v>7457</c:v>
                </c:pt>
                <c:pt idx="1">
                  <c:v>7376</c:v>
                </c:pt>
                <c:pt idx="2">
                  <c:v>7622</c:v>
                </c:pt>
                <c:pt idx="3">
                  <c:v>7850</c:v>
                </c:pt>
                <c:pt idx="4">
                  <c:v>7890</c:v>
                </c:pt>
                <c:pt idx="5">
                  <c:v>7664</c:v>
                </c:pt>
                <c:pt idx="6">
                  <c:v>7623</c:v>
                </c:pt>
                <c:pt idx="7">
                  <c:v>7666</c:v>
                </c:pt>
                <c:pt idx="8">
                  <c:v>7717</c:v>
                </c:pt>
                <c:pt idx="9">
                  <c:v>7776</c:v>
                </c:pt>
                <c:pt idx="10">
                  <c:v>7779</c:v>
                </c:pt>
                <c:pt idx="11">
                  <c:v>7880</c:v>
                </c:pt>
                <c:pt idx="12">
                  <c:v>7866</c:v>
                </c:pt>
                <c:pt idx="13">
                  <c:v>7840</c:v>
                </c:pt>
                <c:pt idx="14">
                  <c:v>7957</c:v>
                </c:pt>
                <c:pt idx="15">
                  <c:v>8092</c:v>
                </c:pt>
                <c:pt idx="16">
                  <c:v>7855</c:v>
                </c:pt>
                <c:pt idx="17">
                  <c:v>7885</c:v>
                </c:pt>
                <c:pt idx="18">
                  <c:v>7799</c:v>
                </c:pt>
                <c:pt idx="19">
                  <c:v>7886</c:v>
                </c:pt>
                <c:pt idx="20">
                  <c:v>7856</c:v>
                </c:pt>
                <c:pt idx="21">
                  <c:v>7712</c:v>
                </c:pt>
                <c:pt idx="22">
                  <c:v>7759</c:v>
                </c:pt>
                <c:pt idx="23">
                  <c:v>7488</c:v>
                </c:pt>
                <c:pt idx="24">
                  <c:v>7057</c:v>
                </c:pt>
                <c:pt idx="25">
                  <c:v>7164</c:v>
                </c:pt>
                <c:pt idx="26">
                  <c:v>7030</c:v>
                </c:pt>
                <c:pt idx="27">
                  <c:v>6870</c:v>
                </c:pt>
                <c:pt idx="28">
                  <c:v>6902</c:v>
                </c:pt>
                <c:pt idx="29">
                  <c:v>6955</c:v>
                </c:pt>
                <c:pt idx="30">
                  <c:v>6797</c:v>
                </c:pt>
              </c:numCache>
            </c:numRef>
          </c:val>
          <c:extLst>
            <c:ext xmlns:c16="http://schemas.microsoft.com/office/drawing/2014/chart" uri="{C3380CC4-5D6E-409C-BE32-E72D297353CC}">
              <c16:uniqueId val="{00000000-4829-48E1-A4F3-F81B35217338}"/>
            </c:ext>
          </c:extLst>
        </c:ser>
        <c:ser>
          <c:idx val="1"/>
          <c:order val="1"/>
          <c:tx>
            <c:strRef>
              <c:f>Sheet1!$C$1</c:f>
              <c:strCache>
                <c:ptCount val="1"/>
                <c:pt idx="0">
                  <c:v>China</c:v>
                </c:pt>
              </c:strCache>
            </c:strRef>
          </c:tx>
          <c:invertIfNegative val="0"/>
          <c:cat>
            <c:numRef>
              <c:f>Sheet1!$A$2:$A$32</c:f>
              <c:numCache>
                <c:formatCode>General</c:formatCode>
                <c:ptCount val="3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numCache>
            </c:numRef>
          </c:cat>
          <c:val>
            <c:numRef>
              <c:f>Sheet1!$C$2:$C$32</c:f>
              <c:numCache>
                <c:formatCode>General</c:formatCode>
                <c:ptCount val="31"/>
                <c:pt idx="0">
                  <c:v>658</c:v>
                </c:pt>
                <c:pt idx="1">
                  <c:v>672</c:v>
                </c:pt>
                <c:pt idx="2">
                  <c:v>695</c:v>
                </c:pt>
                <c:pt idx="3">
                  <c:v>721</c:v>
                </c:pt>
                <c:pt idx="4">
                  <c:v>725</c:v>
                </c:pt>
                <c:pt idx="5">
                  <c:v>760</c:v>
                </c:pt>
                <c:pt idx="6">
                  <c:v>744</c:v>
                </c:pt>
                <c:pt idx="7">
                  <c:v>760</c:v>
                </c:pt>
                <c:pt idx="8">
                  <c:v>795</c:v>
                </c:pt>
                <c:pt idx="9">
                  <c:v>823</c:v>
                </c:pt>
                <c:pt idx="10">
                  <c:v>869</c:v>
                </c:pt>
                <c:pt idx="11">
                  <c:v>890</c:v>
                </c:pt>
                <c:pt idx="12">
                  <c:v>883</c:v>
                </c:pt>
                <c:pt idx="13">
                  <c:v>873</c:v>
                </c:pt>
                <c:pt idx="14">
                  <c:v>865</c:v>
                </c:pt>
                <c:pt idx="15">
                  <c:v>865</c:v>
                </c:pt>
                <c:pt idx="16">
                  <c:v>855</c:v>
                </c:pt>
                <c:pt idx="17">
                  <c:v>919</c:v>
                </c:pt>
                <c:pt idx="18">
                  <c:v>1039</c:v>
                </c:pt>
                <c:pt idx="19">
                  <c:v>1202</c:v>
                </c:pt>
                <c:pt idx="20">
                  <c:v>1296</c:v>
                </c:pt>
                <c:pt idx="21">
                  <c:v>1408</c:v>
                </c:pt>
                <c:pt idx="22">
                  <c:v>1484</c:v>
                </c:pt>
                <c:pt idx="23">
                  <c:v>1575</c:v>
                </c:pt>
                <c:pt idx="24">
                  <c:v>1689</c:v>
                </c:pt>
                <c:pt idx="25">
                  <c:v>1807</c:v>
                </c:pt>
                <c:pt idx="26">
                  <c:v>2040</c:v>
                </c:pt>
                <c:pt idx="27">
                  <c:v>2155</c:v>
                </c:pt>
                <c:pt idx="28">
                  <c:v>2214</c:v>
                </c:pt>
                <c:pt idx="29">
                  <c:v>2237</c:v>
                </c:pt>
              </c:numCache>
            </c:numRef>
          </c:val>
          <c:extLst>
            <c:ext xmlns:c16="http://schemas.microsoft.com/office/drawing/2014/chart" uri="{C3380CC4-5D6E-409C-BE32-E72D297353CC}">
              <c16:uniqueId val="{00000001-4829-48E1-A4F3-F81B35217338}"/>
            </c:ext>
          </c:extLst>
        </c:ser>
        <c:dLbls>
          <c:showLegendKey val="0"/>
          <c:showVal val="0"/>
          <c:showCatName val="0"/>
          <c:showSerName val="0"/>
          <c:showPercent val="0"/>
          <c:showBubbleSize val="0"/>
        </c:dLbls>
        <c:gapWidth val="150"/>
        <c:axId val="253892864"/>
        <c:axId val="253894656"/>
      </c:barChart>
      <c:catAx>
        <c:axId val="253892864"/>
        <c:scaling>
          <c:orientation val="minMax"/>
        </c:scaling>
        <c:delete val="0"/>
        <c:axPos val="b"/>
        <c:numFmt formatCode="General" sourceLinked="1"/>
        <c:majorTickMark val="out"/>
        <c:minorTickMark val="none"/>
        <c:tickLblPos val="nextTo"/>
        <c:crossAx val="253894656"/>
        <c:crosses val="autoZero"/>
        <c:auto val="1"/>
        <c:lblAlgn val="ctr"/>
        <c:lblOffset val="100"/>
        <c:noMultiLvlLbl val="0"/>
      </c:catAx>
      <c:valAx>
        <c:axId val="253894656"/>
        <c:scaling>
          <c:orientation val="minMax"/>
        </c:scaling>
        <c:delete val="0"/>
        <c:axPos val="l"/>
        <c:majorGridlines/>
        <c:numFmt formatCode="General" sourceLinked="1"/>
        <c:majorTickMark val="out"/>
        <c:minorTickMark val="none"/>
        <c:tickLblPos val="nextTo"/>
        <c:crossAx val="25389286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Sheet1!$A$2:$A$31</c:f>
              <c:numCache>
                <c:formatCode>General</c:formatCode>
                <c:ptCount val="30"/>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numCache>
            </c:numRef>
          </c:cat>
          <c:val>
            <c:numRef>
              <c:f>Sheet1!$B$2:$B$31</c:f>
              <c:numCache>
                <c:formatCode>General</c:formatCode>
                <c:ptCount val="30"/>
                <c:pt idx="0">
                  <c:v>19</c:v>
                </c:pt>
                <c:pt idx="1">
                  <c:v>19</c:v>
                </c:pt>
                <c:pt idx="2">
                  <c:v>19</c:v>
                </c:pt>
                <c:pt idx="3">
                  <c:v>20</c:v>
                </c:pt>
                <c:pt idx="4">
                  <c:v>20</c:v>
                </c:pt>
                <c:pt idx="5">
                  <c:v>19</c:v>
                </c:pt>
                <c:pt idx="6">
                  <c:v>19</c:v>
                </c:pt>
                <c:pt idx="7">
                  <c:v>19</c:v>
                </c:pt>
                <c:pt idx="8">
                  <c:v>20</c:v>
                </c:pt>
                <c:pt idx="9">
                  <c:v>20</c:v>
                </c:pt>
                <c:pt idx="10">
                  <c:v>20</c:v>
                </c:pt>
                <c:pt idx="11">
                  <c:v>20</c:v>
                </c:pt>
                <c:pt idx="12">
                  <c:v>20</c:v>
                </c:pt>
                <c:pt idx="13">
                  <c:v>20</c:v>
                </c:pt>
                <c:pt idx="14">
                  <c:v>20</c:v>
                </c:pt>
                <c:pt idx="15">
                  <c:v>20</c:v>
                </c:pt>
                <c:pt idx="16">
                  <c:v>20</c:v>
                </c:pt>
                <c:pt idx="17">
                  <c:v>20</c:v>
                </c:pt>
                <c:pt idx="18">
                  <c:v>20</c:v>
                </c:pt>
                <c:pt idx="19">
                  <c:v>20</c:v>
                </c:pt>
                <c:pt idx="20">
                  <c:v>20</c:v>
                </c:pt>
                <c:pt idx="21">
                  <c:v>19</c:v>
                </c:pt>
                <c:pt idx="22">
                  <c:v>19.2</c:v>
                </c:pt>
                <c:pt idx="23">
                  <c:v>18.5</c:v>
                </c:pt>
                <c:pt idx="24">
                  <c:v>17.2</c:v>
                </c:pt>
                <c:pt idx="25">
                  <c:v>17.5</c:v>
                </c:pt>
                <c:pt idx="26">
                  <c:v>17.100000000000001</c:v>
                </c:pt>
                <c:pt idx="27">
                  <c:v>16.3</c:v>
                </c:pt>
                <c:pt idx="28">
                  <c:v>16.3</c:v>
                </c:pt>
                <c:pt idx="29">
                  <c:v>16.5</c:v>
                </c:pt>
              </c:numCache>
            </c:numRef>
          </c:val>
          <c:extLst>
            <c:ext xmlns:c16="http://schemas.microsoft.com/office/drawing/2014/chart" uri="{C3380CC4-5D6E-409C-BE32-E72D297353CC}">
              <c16:uniqueId val="{00000000-63F2-42EF-9541-AAB975C18F9F}"/>
            </c:ext>
          </c:extLst>
        </c:ser>
        <c:ser>
          <c:idx val="1"/>
          <c:order val="1"/>
          <c:tx>
            <c:strRef>
              <c:f>Sheet1!$C$1</c:f>
              <c:strCache>
                <c:ptCount val="1"/>
                <c:pt idx="0">
                  <c:v>China</c:v>
                </c:pt>
              </c:strCache>
            </c:strRef>
          </c:tx>
          <c:invertIfNegative val="0"/>
          <c:cat>
            <c:numRef>
              <c:f>Sheet1!$A$2:$A$31</c:f>
              <c:numCache>
                <c:formatCode>General</c:formatCode>
                <c:ptCount val="30"/>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numCache>
            </c:numRef>
          </c:cat>
          <c:val>
            <c:numRef>
              <c:f>Sheet1!$C$2:$C$31</c:f>
              <c:numCache>
                <c:formatCode>General</c:formatCode>
                <c:ptCount val="30"/>
                <c:pt idx="0">
                  <c:v>2</c:v>
                </c:pt>
                <c:pt idx="1">
                  <c:v>2</c:v>
                </c:pt>
                <c:pt idx="2">
                  <c:v>2</c:v>
                </c:pt>
                <c:pt idx="3">
                  <c:v>2</c:v>
                </c:pt>
                <c:pt idx="4">
                  <c:v>2</c:v>
                </c:pt>
                <c:pt idx="5">
                  <c:v>2</c:v>
                </c:pt>
                <c:pt idx="6">
                  <c:v>2</c:v>
                </c:pt>
                <c:pt idx="7">
                  <c:v>2</c:v>
                </c:pt>
                <c:pt idx="8">
                  <c:v>2</c:v>
                </c:pt>
                <c:pt idx="9">
                  <c:v>3</c:v>
                </c:pt>
                <c:pt idx="10">
                  <c:v>3</c:v>
                </c:pt>
                <c:pt idx="11">
                  <c:v>3</c:v>
                </c:pt>
                <c:pt idx="12">
                  <c:v>3</c:v>
                </c:pt>
                <c:pt idx="13">
                  <c:v>3</c:v>
                </c:pt>
                <c:pt idx="14">
                  <c:v>3</c:v>
                </c:pt>
                <c:pt idx="15">
                  <c:v>3</c:v>
                </c:pt>
                <c:pt idx="16">
                  <c:v>3</c:v>
                </c:pt>
                <c:pt idx="17">
                  <c:v>3</c:v>
                </c:pt>
                <c:pt idx="18">
                  <c:v>3</c:v>
                </c:pt>
                <c:pt idx="19">
                  <c:v>4</c:v>
                </c:pt>
                <c:pt idx="20">
                  <c:v>4</c:v>
                </c:pt>
                <c:pt idx="21">
                  <c:v>5</c:v>
                </c:pt>
                <c:pt idx="22">
                  <c:v>5.2</c:v>
                </c:pt>
                <c:pt idx="23">
                  <c:v>5.3</c:v>
                </c:pt>
                <c:pt idx="24">
                  <c:v>5.8</c:v>
                </c:pt>
                <c:pt idx="25">
                  <c:v>6.2</c:v>
                </c:pt>
                <c:pt idx="26">
                  <c:v>6.7</c:v>
                </c:pt>
                <c:pt idx="27">
                  <c:v>7.5</c:v>
                </c:pt>
                <c:pt idx="28">
                  <c:v>7.6</c:v>
                </c:pt>
                <c:pt idx="29">
                  <c:v>7.5</c:v>
                </c:pt>
              </c:numCache>
            </c:numRef>
          </c:val>
          <c:extLst>
            <c:ext xmlns:c16="http://schemas.microsoft.com/office/drawing/2014/chart" uri="{C3380CC4-5D6E-409C-BE32-E72D297353CC}">
              <c16:uniqueId val="{00000001-63F2-42EF-9541-AAB975C18F9F}"/>
            </c:ext>
          </c:extLst>
        </c:ser>
        <c:dLbls>
          <c:showLegendKey val="0"/>
          <c:showVal val="0"/>
          <c:showCatName val="0"/>
          <c:showSerName val="0"/>
          <c:showPercent val="0"/>
          <c:showBubbleSize val="0"/>
        </c:dLbls>
        <c:gapWidth val="150"/>
        <c:axId val="253942400"/>
        <c:axId val="253944192"/>
      </c:barChart>
      <c:catAx>
        <c:axId val="253942400"/>
        <c:scaling>
          <c:orientation val="minMax"/>
        </c:scaling>
        <c:delete val="0"/>
        <c:axPos val="b"/>
        <c:numFmt formatCode="General" sourceLinked="1"/>
        <c:majorTickMark val="out"/>
        <c:minorTickMark val="none"/>
        <c:tickLblPos val="nextTo"/>
        <c:crossAx val="253944192"/>
        <c:crosses val="autoZero"/>
        <c:auto val="1"/>
        <c:lblAlgn val="ctr"/>
        <c:lblOffset val="100"/>
        <c:noMultiLvlLbl val="0"/>
      </c:catAx>
      <c:valAx>
        <c:axId val="253944192"/>
        <c:scaling>
          <c:orientation val="minMax"/>
        </c:scaling>
        <c:delete val="0"/>
        <c:axPos val="l"/>
        <c:majorGridlines/>
        <c:numFmt formatCode="General" sourceLinked="1"/>
        <c:majorTickMark val="out"/>
        <c:minorTickMark val="none"/>
        <c:tickLblPos val="nextTo"/>
        <c:crossAx val="25394240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Sheet1!$A$2:$A$26</c:f>
              <c:numCache>
                <c:formatCode>General</c:formatCode>
                <c:ptCount val="25"/>
                <c:pt idx="0">
                  <c:v>1985</c:v>
                </c:pt>
                <c:pt idx="1">
                  <c:v>1992</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Sheet1!$B$2:$B$26</c:f>
              <c:numCache>
                <c:formatCode>General</c:formatCode>
                <c:ptCount val="25"/>
                <c:pt idx="0">
                  <c:v>84</c:v>
                </c:pt>
                <c:pt idx="1">
                  <c:v>78</c:v>
                </c:pt>
                <c:pt idx="2">
                  <c:v>78</c:v>
                </c:pt>
                <c:pt idx="3">
                  <c:v>77</c:v>
                </c:pt>
                <c:pt idx="4">
                  <c:v>76</c:v>
                </c:pt>
                <c:pt idx="5">
                  <c:v>75</c:v>
                </c:pt>
                <c:pt idx="6">
                  <c:v>75</c:v>
                </c:pt>
                <c:pt idx="7">
                  <c:v>78</c:v>
                </c:pt>
                <c:pt idx="8">
                  <c:v>76</c:v>
                </c:pt>
                <c:pt idx="9">
                  <c:v>76</c:v>
                </c:pt>
                <c:pt idx="10">
                  <c:v>77</c:v>
                </c:pt>
                <c:pt idx="11">
                  <c:v>75</c:v>
                </c:pt>
                <c:pt idx="12">
                  <c:v>76</c:v>
                </c:pt>
                <c:pt idx="13">
                  <c:v>73</c:v>
                </c:pt>
                <c:pt idx="14">
                  <c:v>72</c:v>
                </c:pt>
                <c:pt idx="15">
                  <c:v>73</c:v>
                </c:pt>
                <c:pt idx="16">
                  <c:v>75</c:v>
                </c:pt>
                <c:pt idx="17">
                  <c:v>71</c:v>
                </c:pt>
                <c:pt idx="18">
                  <c:v>71</c:v>
                </c:pt>
                <c:pt idx="19">
                  <c:v>73</c:v>
                </c:pt>
                <c:pt idx="20">
                  <c:v>73</c:v>
                </c:pt>
                <c:pt idx="21">
                  <c:v>74</c:v>
                </c:pt>
                <c:pt idx="22">
                  <c:v>76</c:v>
                </c:pt>
                <c:pt idx="23">
                  <c:v>74</c:v>
                </c:pt>
                <c:pt idx="24">
                  <c:v>74</c:v>
                </c:pt>
              </c:numCache>
            </c:numRef>
          </c:val>
          <c:extLst>
            <c:ext xmlns:c16="http://schemas.microsoft.com/office/drawing/2014/chart" uri="{C3380CC4-5D6E-409C-BE32-E72D297353CC}">
              <c16:uniqueId val="{00000000-5977-4B40-BAE4-FFDDB6DB2D4A}"/>
            </c:ext>
          </c:extLst>
        </c:ser>
        <c:ser>
          <c:idx val="1"/>
          <c:order val="1"/>
          <c:tx>
            <c:strRef>
              <c:f>Sheet1!$C$1</c:f>
              <c:strCache>
                <c:ptCount val="1"/>
                <c:pt idx="0">
                  <c:v>China</c:v>
                </c:pt>
              </c:strCache>
            </c:strRef>
          </c:tx>
          <c:invertIfNegative val="0"/>
          <c:cat>
            <c:numRef>
              <c:f>Sheet1!$A$2:$A$26</c:f>
              <c:numCache>
                <c:formatCode>General</c:formatCode>
                <c:ptCount val="25"/>
                <c:pt idx="0">
                  <c:v>1985</c:v>
                </c:pt>
                <c:pt idx="1">
                  <c:v>1992</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Sheet1!$C$2:$C$26</c:f>
              <c:numCache>
                <c:formatCode>General</c:formatCode>
                <c:ptCount val="25"/>
                <c:pt idx="0">
                  <c:v>51</c:v>
                </c:pt>
                <c:pt idx="1">
                  <c:v>47</c:v>
                </c:pt>
                <c:pt idx="2">
                  <c:v>22</c:v>
                </c:pt>
                <c:pt idx="3">
                  <c:v>24</c:v>
                </c:pt>
                <c:pt idx="4">
                  <c:v>29</c:v>
                </c:pt>
                <c:pt idx="5">
                  <c:v>35</c:v>
                </c:pt>
                <c:pt idx="6">
                  <c:v>34</c:v>
                </c:pt>
                <c:pt idx="7">
                  <c:v>31</c:v>
                </c:pt>
                <c:pt idx="8">
                  <c:v>35</c:v>
                </c:pt>
                <c:pt idx="9">
                  <c:v>35</c:v>
                </c:pt>
                <c:pt idx="10">
                  <c:v>34</c:v>
                </c:pt>
                <c:pt idx="11">
                  <c:v>34</c:v>
                </c:pt>
                <c:pt idx="12">
                  <c:v>32</c:v>
                </c:pt>
                <c:pt idx="13">
                  <c:v>33</c:v>
                </c:pt>
                <c:pt idx="14">
                  <c:v>35</c:v>
                </c:pt>
                <c:pt idx="15">
                  <c:v>36</c:v>
                </c:pt>
                <c:pt idx="16">
                  <c:v>36</c:v>
                </c:pt>
                <c:pt idx="17">
                  <c:v>35</c:v>
                </c:pt>
                <c:pt idx="18">
                  <c:v>36</c:v>
                </c:pt>
                <c:pt idx="19">
                  <c:v>39</c:v>
                </c:pt>
                <c:pt idx="20">
                  <c:v>40</c:v>
                </c:pt>
                <c:pt idx="21">
                  <c:v>36</c:v>
                </c:pt>
                <c:pt idx="22">
                  <c:v>37</c:v>
                </c:pt>
                <c:pt idx="23">
                  <c:v>40</c:v>
                </c:pt>
                <c:pt idx="24">
                  <c:v>41</c:v>
                </c:pt>
              </c:numCache>
            </c:numRef>
          </c:val>
          <c:extLst>
            <c:ext xmlns:c16="http://schemas.microsoft.com/office/drawing/2014/chart" uri="{C3380CC4-5D6E-409C-BE32-E72D297353CC}">
              <c16:uniqueId val="{00000001-5977-4B40-BAE4-FFDDB6DB2D4A}"/>
            </c:ext>
          </c:extLst>
        </c:ser>
        <c:ser>
          <c:idx val="2"/>
          <c:order val="2"/>
          <c:tx>
            <c:strRef>
              <c:f>Sheet1!$D$1</c:f>
              <c:strCache>
                <c:ptCount val="1"/>
                <c:pt idx="0">
                  <c:v>Hong Kong SAR</c:v>
                </c:pt>
              </c:strCache>
            </c:strRef>
          </c:tx>
          <c:invertIfNegative val="0"/>
          <c:cat>
            <c:numRef>
              <c:f>Sheet1!$A$2:$A$26</c:f>
              <c:numCache>
                <c:formatCode>General</c:formatCode>
                <c:ptCount val="25"/>
                <c:pt idx="0">
                  <c:v>1985</c:v>
                </c:pt>
                <c:pt idx="1">
                  <c:v>1992</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Sheet1!$D$2:$D$26</c:f>
              <c:numCache>
                <c:formatCode>General</c:formatCode>
                <c:ptCount val="25"/>
                <c:pt idx="0">
                  <c:v>74</c:v>
                </c:pt>
                <c:pt idx="1">
                  <c:v>69</c:v>
                </c:pt>
                <c:pt idx="2">
                  <c:v>71</c:v>
                </c:pt>
                <c:pt idx="3">
                  <c:v>70</c:v>
                </c:pt>
                <c:pt idx="4">
                  <c:v>73</c:v>
                </c:pt>
                <c:pt idx="5">
                  <c:v>78</c:v>
                </c:pt>
                <c:pt idx="6">
                  <c:v>77</c:v>
                </c:pt>
                <c:pt idx="7">
                  <c:v>77</c:v>
                </c:pt>
                <c:pt idx="8">
                  <c:v>79</c:v>
                </c:pt>
                <c:pt idx="9">
                  <c:v>79</c:v>
                </c:pt>
                <c:pt idx="10">
                  <c:v>82</c:v>
                </c:pt>
                <c:pt idx="11">
                  <c:v>80</c:v>
                </c:pt>
                <c:pt idx="12">
                  <c:v>83</c:v>
                </c:pt>
                <c:pt idx="13">
                  <c:v>83</c:v>
                </c:pt>
                <c:pt idx="14">
                  <c:v>83</c:v>
                </c:pt>
                <c:pt idx="15">
                  <c:v>81</c:v>
                </c:pt>
                <c:pt idx="16">
                  <c:v>82</c:v>
                </c:pt>
                <c:pt idx="17">
                  <c:v>84</c:v>
                </c:pt>
                <c:pt idx="18">
                  <c:v>84</c:v>
                </c:pt>
                <c:pt idx="19">
                  <c:v>77</c:v>
                </c:pt>
                <c:pt idx="20">
                  <c:v>75</c:v>
                </c:pt>
                <c:pt idx="21">
                  <c:v>74</c:v>
                </c:pt>
                <c:pt idx="22">
                  <c:v>75</c:v>
                </c:pt>
                <c:pt idx="23">
                  <c:v>75</c:v>
                </c:pt>
                <c:pt idx="24">
                  <c:v>77</c:v>
                </c:pt>
              </c:numCache>
            </c:numRef>
          </c:val>
          <c:extLst>
            <c:ext xmlns:c16="http://schemas.microsoft.com/office/drawing/2014/chart" uri="{C3380CC4-5D6E-409C-BE32-E72D297353CC}">
              <c16:uniqueId val="{00000002-5977-4B40-BAE4-FFDDB6DB2D4A}"/>
            </c:ext>
          </c:extLst>
        </c:ser>
        <c:dLbls>
          <c:showLegendKey val="0"/>
          <c:showVal val="0"/>
          <c:showCatName val="0"/>
          <c:showSerName val="0"/>
          <c:showPercent val="0"/>
          <c:showBubbleSize val="0"/>
        </c:dLbls>
        <c:gapWidth val="150"/>
        <c:axId val="253617280"/>
        <c:axId val="253618816"/>
      </c:barChart>
      <c:catAx>
        <c:axId val="253617280"/>
        <c:scaling>
          <c:orientation val="minMax"/>
        </c:scaling>
        <c:delete val="0"/>
        <c:axPos val="b"/>
        <c:numFmt formatCode="General" sourceLinked="1"/>
        <c:majorTickMark val="out"/>
        <c:minorTickMark val="none"/>
        <c:tickLblPos val="nextTo"/>
        <c:txPr>
          <a:bodyPr rot="-2700000"/>
          <a:lstStyle/>
          <a:p>
            <a:pPr>
              <a:defRPr/>
            </a:pPr>
            <a:endParaRPr lang="en-US"/>
          </a:p>
        </c:txPr>
        <c:crossAx val="253618816"/>
        <c:crosses val="autoZero"/>
        <c:auto val="1"/>
        <c:lblAlgn val="ctr"/>
        <c:lblOffset val="100"/>
        <c:noMultiLvlLbl val="0"/>
      </c:catAx>
      <c:valAx>
        <c:axId val="253618816"/>
        <c:scaling>
          <c:orientation val="minMax"/>
        </c:scaling>
        <c:delete val="0"/>
        <c:axPos val="l"/>
        <c:majorGridlines/>
        <c:numFmt formatCode="General" sourceLinked="1"/>
        <c:majorTickMark val="out"/>
        <c:minorTickMark val="none"/>
        <c:tickLblPos val="nextTo"/>
        <c:crossAx val="25361728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Sheet1!$A$2:$A$24</c:f>
              <c:numCache>
                <c:formatCode>General</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Sheet1!$B$2:$B$24</c:f>
              <c:numCache>
                <c:formatCode>General</c:formatCode>
                <c:ptCount val="23"/>
                <c:pt idx="0">
                  <c:v>31</c:v>
                </c:pt>
                <c:pt idx="1">
                  <c:v>26</c:v>
                </c:pt>
                <c:pt idx="2">
                  <c:v>27</c:v>
                </c:pt>
                <c:pt idx="3">
                  <c:v>27</c:v>
                </c:pt>
                <c:pt idx="4">
                  <c:v>25</c:v>
                </c:pt>
                <c:pt idx="5">
                  <c:v>25</c:v>
                </c:pt>
                <c:pt idx="6">
                  <c:v>24</c:v>
                </c:pt>
                <c:pt idx="7">
                  <c:v>25</c:v>
                </c:pt>
                <c:pt idx="8">
                  <c:v>23</c:v>
                </c:pt>
                <c:pt idx="9">
                  <c:v>22</c:v>
                </c:pt>
                <c:pt idx="10">
                  <c:v>21</c:v>
                </c:pt>
                <c:pt idx="11">
                  <c:v>21</c:v>
                </c:pt>
                <c:pt idx="12">
                  <c:v>21</c:v>
                </c:pt>
                <c:pt idx="13">
                  <c:v>20</c:v>
                </c:pt>
                <c:pt idx="14">
                  <c:v>20</c:v>
                </c:pt>
                <c:pt idx="15">
                  <c:v>20</c:v>
                </c:pt>
                <c:pt idx="16">
                  <c:v>20</c:v>
                </c:pt>
                <c:pt idx="17">
                  <c:v>19</c:v>
                </c:pt>
                <c:pt idx="19">
                  <c:v>18</c:v>
                </c:pt>
                <c:pt idx="21">
                  <c:v>17</c:v>
                </c:pt>
              </c:numCache>
            </c:numRef>
          </c:val>
          <c:extLst>
            <c:ext xmlns:c16="http://schemas.microsoft.com/office/drawing/2014/chart" uri="{C3380CC4-5D6E-409C-BE32-E72D297353CC}">
              <c16:uniqueId val="{00000000-80F5-4844-94D3-AA903AECC623}"/>
            </c:ext>
          </c:extLst>
        </c:ser>
        <c:ser>
          <c:idx val="1"/>
          <c:order val="1"/>
          <c:tx>
            <c:strRef>
              <c:f>Sheet1!$C$1</c:f>
              <c:strCache>
                <c:ptCount val="1"/>
                <c:pt idx="0">
                  <c:v>China</c:v>
                </c:pt>
              </c:strCache>
            </c:strRef>
          </c:tx>
          <c:invertIfNegative val="0"/>
          <c:cat>
            <c:numRef>
              <c:f>Sheet1!$A$2:$A$24</c:f>
              <c:numCache>
                <c:formatCode>General</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Sheet1!$C$2:$C$24</c:f>
              <c:numCache>
                <c:formatCode>General</c:formatCode>
                <c:ptCount val="23"/>
                <c:pt idx="0">
                  <c:v>97</c:v>
                </c:pt>
                <c:pt idx="1">
                  <c:v>96</c:v>
                </c:pt>
                <c:pt idx="2">
                  <c:v>96</c:v>
                </c:pt>
                <c:pt idx="3">
                  <c:v>96</c:v>
                </c:pt>
                <c:pt idx="4">
                  <c:v>95</c:v>
                </c:pt>
                <c:pt idx="5">
                  <c:v>91</c:v>
                </c:pt>
                <c:pt idx="6">
                  <c:v>94</c:v>
                </c:pt>
                <c:pt idx="7">
                  <c:v>92</c:v>
                </c:pt>
                <c:pt idx="8">
                  <c:v>92</c:v>
                </c:pt>
                <c:pt idx="9">
                  <c:v>92</c:v>
                </c:pt>
                <c:pt idx="10">
                  <c:v>90</c:v>
                </c:pt>
                <c:pt idx="11">
                  <c:v>86</c:v>
                </c:pt>
                <c:pt idx="12">
                  <c:v>82</c:v>
                </c:pt>
                <c:pt idx="13">
                  <c:v>82</c:v>
                </c:pt>
                <c:pt idx="14">
                  <c:v>80</c:v>
                </c:pt>
                <c:pt idx="15">
                  <c:v>79</c:v>
                </c:pt>
                <c:pt idx="16">
                  <c:v>78</c:v>
                </c:pt>
                <c:pt idx="17">
                  <c:v>77</c:v>
                </c:pt>
                <c:pt idx="19">
                  <c:v>74</c:v>
                </c:pt>
                <c:pt idx="21">
                  <c:v>70</c:v>
                </c:pt>
              </c:numCache>
            </c:numRef>
          </c:val>
          <c:extLst>
            <c:ext xmlns:c16="http://schemas.microsoft.com/office/drawing/2014/chart" uri="{C3380CC4-5D6E-409C-BE32-E72D297353CC}">
              <c16:uniqueId val="{00000001-80F5-4844-94D3-AA903AECC623}"/>
            </c:ext>
          </c:extLst>
        </c:ser>
        <c:ser>
          <c:idx val="2"/>
          <c:order val="2"/>
          <c:tx>
            <c:strRef>
              <c:f>Sheet1!$D$1</c:f>
              <c:strCache>
                <c:ptCount val="1"/>
                <c:pt idx="0">
                  <c:v>Hong Kong SAR</c:v>
                </c:pt>
              </c:strCache>
            </c:strRef>
          </c:tx>
          <c:invertIfNegative val="0"/>
          <c:cat>
            <c:numRef>
              <c:f>Sheet1!$A$2:$A$24</c:f>
              <c:numCache>
                <c:formatCode>General</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Sheet1!$D$2:$D$24</c:f>
              <c:numCache>
                <c:formatCode>General</c:formatCode>
                <c:ptCount val="23"/>
                <c:pt idx="0">
                  <c:v>62</c:v>
                </c:pt>
                <c:pt idx="1">
                  <c:v>62</c:v>
                </c:pt>
                <c:pt idx="2">
                  <c:v>64</c:v>
                </c:pt>
                <c:pt idx="3">
                  <c:v>67</c:v>
                </c:pt>
                <c:pt idx="4">
                  <c:v>59</c:v>
                </c:pt>
                <c:pt idx="5">
                  <c:v>56</c:v>
                </c:pt>
                <c:pt idx="6">
                  <c:v>57</c:v>
                </c:pt>
                <c:pt idx="7">
                  <c:v>53</c:v>
                </c:pt>
                <c:pt idx="8">
                  <c:v>56</c:v>
                </c:pt>
                <c:pt idx="9">
                  <c:v>52</c:v>
                </c:pt>
                <c:pt idx="10">
                  <c:v>52</c:v>
                </c:pt>
                <c:pt idx="11">
                  <c:v>54</c:v>
                </c:pt>
                <c:pt idx="12">
                  <c:v>53</c:v>
                </c:pt>
                <c:pt idx="13">
                  <c:v>51</c:v>
                </c:pt>
                <c:pt idx="14">
                  <c:v>48</c:v>
                </c:pt>
                <c:pt idx="15">
                  <c:v>47</c:v>
                </c:pt>
                <c:pt idx="16">
                  <c:v>45</c:v>
                </c:pt>
                <c:pt idx="17">
                  <c:v>43</c:v>
                </c:pt>
                <c:pt idx="19">
                  <c:v>43</c:v>
                </c:pt>
                <c:pt idx="21">
                  <c:v>40</c:v>
                </c:pt>
              </c:numCache>
            </c:numRef>
          </c:val>
          <c:extLst>
            <c:ext xmlns:c16="http://schemas.microsoft.com/office/drawing/2014/chart" uri="{C3380CC4-5D6E-409C-BE32-E72D297353CC}">
              <c16:uniqueId val="{00000002-80F5-4844-94D3-AA903AECC623}"/>
            </c:ext>
          </c:extLst>
        </c:ser>
        <c:dLbls>
          <c:showLegendKey val="0"/>
          <c:showVal val="0"/>
          <c:showCatName val="0"/>
          <c:showSerName val="0"/>
          <c:showPercent val="0"/>
          <c:showBubbleSize val="0"/>
        </c:dLbls>
        <c:gapWidth val="150"/>
        <c:axId val="253678336"/>
        <c:axId val="253679872"/>
      </c:barChart>
      <c:catAx>
        <c:axId val="253678336"/>
        <c:scaling>
          <c:orientation val="minMax"/>
        </c:scaling>
        <c:delete val="0"/>
        <c:axPos val="b"/>
        <c:numFmt formatCode="General" sourceLinked="1"/>
        <c:majorTickMark val="out"/>
        <c:minorTickMark val="none"/>
        <c:tickLblPos val="nextTo"/>
        <c:txPr>
          <a:bodyPr rot="-2700000"/>
          <a:lstStyle/>
          <a:p>
            <a:pPr>
              <a:defRPr/>
            </a:pPr>
            <a:endParaRPr lang="en-US"/>
          </a:p>
        </c:txPr>
        <c:crossAx val="253679872"/>
        <c:crosses val="autoZero"/>
        <c:auto val="1"/>
        <c:lblAlgn val="ctr"/>
        <c:lblOffset val="100"/>
        <c:noMultiLvlLbl val="0"/>
      </c:catAx>
      <c:valAx>
        <c:axId val="253679872"/>
        <c:scaling>
          <c:orientation val="minMax"/>
        </c:scaling>
        <c:delete val="0"/>
        <c:axPos val="l"/>
        <c:majorGridlines/>
        <c:numFmt formatCode="General" sourceLinked="1"/>
        <c:majorTickMark val="out"/>
        <c:minorTickMark val="none"/>
        <c:tickLblPos val="nextTo"/>
        <c:crossAx val="25367833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U.S. exports to China</c:v>
                </c:pt>
              </c:strCache>
            </c:strRef>
          </c:tx>
          <c:invertIfNegative val="0"/>
          <c:cat>
            <c:numRef>
              <c:f>Sheet1!$A$2:$A$35</c:f>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f>Sheet1!$B$2:$B$35</c:f>
              <c:numCache>
                <c:formatCode>General</c:formatCode>
                <c:ptCount val="34"/>
                <c:pt idx="0">
                  <c:v>3.9</c:v>
                </c:pt>
                <c:pt idx="1">
                  <c:v>3.1</c:v>
                </c:pt>
                <c:pt idx="2">
                  <c:v>3.5</c:v>
                </c:pt>
                <c:pt idx="3">
                  <c:v>5</c:v>
                </c:pt>
                <c:pt idx="4">
                  <c:v>5.8</c:v>
                </c:pt>
                <c:pt idx="5">
                  <c:v>4.8</c:v>
                </c:pt>
                <c:pt idx="6">
                  <c:v>6.3</c:v>
                </c:pt>
                <c:pt idx="7">
                  <c:v>7.4</c:v>
                </c:pt>
                <c:pt idx="8">
                  <c:v>8.8000000000000007</c:v>
                </c:pt>
                <c:pt idx="9">
                  <c:v>9.3000000000000007</c:v>
                </c:pt>
                <c:pt idx="10">
                  <c:v>11.8</c:v>
                </c:pt>
                <c:pt idx="11">
                  <c:v>12</c:v>
                </c:pt>
                <c:pt idx="12">
                  <c:v>12.9</c:v>
                </c:pt>
                <c:pt idx="13">
                  <c:v>14.2</c:v>
                </c:pt>
                <c:pt idx="14">
                  <c:v>13.1</c:v>
                </c:pt>
                <c:pt idx="15">
                  <c:v>16.2</c:v>
                </c:pt>
                <c:pt idx="16">
                  <c:v>19.2</c:v>
                </c:pt>
                <c:pt idx="17">
                  <c:v>22.1</c:v>
                </c:pt>
                <c:pt idx="18">
                  <c:v>28.4</c:v>
                </c:pt>
                <c:pt idx="19">
                  <c:v>34.4</c:v>
                </c:pt>
                <c:pt idx="20">
                  <c:v>41.2</c:v>
                </c:pt>
                <c:pt idx="21">
                  <c:v>53.7</c:v>
                </c:pt>
                <c:pt idx="22">
                  <c:v>62.9</c:v>
                </c:pt>
                <c:pt idx="23">
                  <c:v>69.7</c:v>
                </c:pt>
                <c:pt idx="24">
                  <c:v>69.5</c:v>
                </c:pt>
                <c:pt idx="25">
                  <c:v>92</c:v>
                </c:pt>
                <c:pt idx="26">
                  <c:v>104</c:v>
                </c:pt>
                <c:pt idx="27">
                  <c:v>111</c:v>
                </c:pt>
                <c:pt idx="28">
                  <c:v>122</c:v>
                </c:pt>
                <c:pt idx="29">
                  <c:v>124</c:v>
                </c:pt>
                <c:pt idx="30">
                  <c:v>116</c:v>
                </c:pt>
                <c:pt idx="31">
                  <c:v>116</c:v>
                </c:pt>
                <c:pt idx="32">
                  <c:v>130</c:v>
                </c:pt>
                <c:pt idx="33">
                  <c:v>122</c:v>
                </c:pt>
              </c:numCache>
            </c:numRef>
          </c:val>
          <c:extLst>
            <c:ext xmlns:c16="http://schemas.microsoft.com/office/drawing/2014/chart" uri="{C3380CC4-5D6E-409C-BE32-E72D297353CC}">
              <c16:uniqueId val="{00000000-78DF-4A8B-A45A-EDA4986C4521}"/>
            </c:ext>
          </c:extLst>
        </c:ser>
        <c:ser>
          <c:idx val="1"/>
          <c:order val="1"/>
          <c:tx>
            <c:strRef>
              <c:f>Sheet1!$C$1</c:f>
              <c:strCache>
                <c:ptCount val="1"/>
                <c:pt idx="0">
                  <c:v>Chinese exports to U.S.</c:v>
                </c:pt>
              </c:strCache>
            </c:strRef>
          </c:tx>
          <c:invertIfNegative val="0"/>
          <c:cat>
            <c:numRef>
              <c:f>Sheet1!$A$2:$A$35</c:f>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f>Sheet1!$C$2:$C$35</c:f>
              <c:numCache>
                <c:formatCode>General</c:formatCode>
                <c:ptCount val="34"/>
                <c:pt idx="0">
                  <c:v>3.9</c:v>
                </c:pt>
                <c:pt idx="1">
                  <c:v>4.8</c:v>
                </c:pt>
                <c:pt idx="2">
                  <c:v>6.3</c:v>
                </c:pt>
                <c:pt idx="3">
                  <c:v>8.5</c:v>
                </c:pt>
                <c:pt idx="4">
                  <c:v>12</c:v>
                </c:pt>
                <c:pt idx="5">
                  <c:v>15.2</c:v>
                </c:pt>
                <c:pt idx="6">
                  <c:v>19</c:v>
                </c:pt>
                <c:pt idx="7">
                  <c:v>25.7</c:v>
                </c:pt>
                <c:pt idx="8">
                  <c:v>31.5</c:v>
                </c:pt>
                <c:pt idx="9">
                  <c:v>38.799999999999997</c:v>
                </c:pt>
                <c:pt idx="10">
                  <c:v>45.5</c:v>
                </c:pt>
                <c:pt idx="11">
                  <c:v>51.5</c:v>
                </c:pt>
                <c:pt idx="12">
                  <c:v>62.6</c:v>
                </c:pt>
                <c:pt idx="13">
                  <c:v>71.099999999999994</c:v>
                </c:pt>
                <c:pt idx="14">
                  <c:v>81.8</c:v>
                </c:pt>
                <c:pt idx="15">
                  <c:v>100</c:v>
                </c:pt>
                <c:pt idx="16">
                  <c:v>102</c:v>
                </c:pt>
                <c:pt idx="17">
                  <c:v>125</c:v>
                </c:pt>
                <c:pt idx="18">
                  <c:v>152</c:v>
                </c:pt>
                <c:pt idx="19">
                  <c:v>197</c:v>
                </c:pt>
                <c:pt idx="20">
                  <c:v>243</c:v>
                </c:pt>
                <c:pt idx="21">
                  <c:v>288</c:v>
                </c:pt>
                <c:pt idx="22">
                  <c:v>321</c:v>
                </c:pt>
                <c:pt idx="23">
                  <c:v>338</c:v>
                </c:pt>
                <c:pt idx="24">
                  <c:v>296</c:v>
                </c:pt>
                <c:pt idx="25">
                  <c:v>365</c:v>
                </c:pt>
                <c:pt idx="26">
                  <c:v>399</c:v>
                </c:pt>
                <c:pt idx="27">
                  <c:v>426</c:v>
                </c:pt>
                <c:pt idx="28">
                  <c:v>440</c:v>
                </c:pt>
                <c:pt idx="29">
                  <c:v>467</c:v>
                </c:pt>
                <c:pt idx="30">
                  <c:v>484</c:v>
                </c:pt>
                <c:pt idx="31">
                  <c:v>463</c:v>
                </c:pt>
                <c:pt idx="32">
                  <c:v>506</c:v>
                </c:pt>
                <c:pt idx="33">
                  <c:v>536</c:v>
                </c:pt>
              </c:numCache>
            </c:numRef>
          </c:val>
          <c:extLst>
            <c:ext xmlns:c16="http://schemas.microsoft.com/office/drawing/2014/chart" uri="{C3380CC4-5D6E-409C-BE32-E72D297353CC}">
              <c16:uniqueId val="{00000001-78DF-4A8B-A45A-EDA4986C4521}"/>
            </c:ext>
          </c:extLst>
        </c:ser>
        <c:dLbls>
          <c:showLegendKey val="0"/>
          <c:showVal val="0"/>
          <c:showCatName val="0"/>
          <c:showSerName val="0"/>
          <c:showPercent val="0"/>
          <c:showBubbleSize val="0"/>
        </c:dLbls>
        <c:gapWidth val="150"/>
        <c:axId val="253755776"/>
        <c:axId val="253757312"/>
      </c:barChart>
      <c:catAx>
        <c:axId val="253755776"/>
        <c:scaling>
          <c:orientation val="minMax"/>
        </c:scaling>
        <c:delete val="0"/>
        <c:axPos val="b"/>
        <c:numFmt formatCode="General" sourceLinked="1"/>
        <c:majorTickMark val="out"/>
        <c:minorTickMark val="none"/>
        <c:tickLblPos val="nextTo"/>
        <c:txPr>
          <a:bodyPr rot="-2700000"/>
          <a:lstStyle/>
          <a:p>
            <a:pPr>
              <a:defRPr/>
            </a:pPr>
            <a:endParaRPr lang="en-US"/>
          </a:p>
        </c:txPr>
        <c:crossAx val="253757312"/>
        <c:crosses val="autoZero"/>
        <c:auto val="1"/>
        <c:lblAlgn val="ctr"/>
        <c:lblOffset val="100"/>
        <c:noMultiLvlLbl val="0"/>
      </c:catAx>
      <c:valAx>
        <c:axId val="253757312"/>
        <c:scaling>
          <c:orientation val="minMax"/>
        </c:scaling>
        <c:delete val="0"/>
        <c:axPos val="l"/>
        <c:majorGridlines/>
        <c:numFmt formatCode="General" sourceLinked="1"/>
        <c:majorTickMark val="out"/>
        <c:minorTickMark val="none"/>
        <c:tickLblPos val="nextTo"/>
        <c:crossAx val="25375577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col"/>
        <c:grouping val="clustered"/>
        <c:varyColors val="0"/>
        <c:ser>
          <c:idx val="0"/>
          <c:order val="0"/>
          <c:tx>
            <c:strRef>
              <c:f>Sheet1!$B$1</c:f>
              <c:strCache>
                <c:ptCount val="1"/>
                <c:pt idx="0">
                  <c:v>Total trade</c:v>
                </c:pt>
              </c:strCache>
            </c:strRef>
          </c:tx>
          <c:invertIfNegative val="0"/>
          <c:cat>
            <c:numRef>
              <c:f>Sheet1!$A$2:$A$35</c:f>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f>Sheet1!$B$2:$B$35</c:f>
              <c:numCache>
                <c:formatCode>General</c:formatCode>
                <c:ptCount val="34"/>
                <c:pt idx="0">
                  <c:v>7.7</c:v>
                </c:pt>
                <c:pt idx="1">
                  <c:v>7.9</c:v>
                </c:pt>
                <c:pt idx="2">
                  <c:v>9.8000000000000007</c:v>
                </c:pt>
                <c:pt idx="3">
                  <c:v>13.5</c:v>
                </c:pt>
                <c:pt idx="4">
                  <c:v>17.7</c:v>
                </c:pt>
                <c:pt idx="5">
                  <c:v>20</c:v>
                </c:pt>
                <c:pt idx="6">
                  <c:v>25.2</c:v>
                </c:pt>
                <c:pt idx="7">
                  <c:v>33.1</c:v>
                </c:pt>
                <c:pt idx="8">
                  <c:v>40.299999999999997</c:v>
                </c:pt>
                <c:pt idx="9">
                  <c:v>48.1</c:v>
                </c:pt>
                <c:pt idx="10">
                  <c:v>57.3</c:v>
                </c:pt>
                <c:pt idx="11">
                  <c:v>63.5</c:v>
                </c:pt>
                <c:pt idx="12">
                  <c:v>75.400000000000006</c:v>
                </c:pt>
                <c:pt idx="13">
                  <c:v>85.4</c:v>
                </c:pt>
                <c:pt idx="14">
                  <c:v>94.9</c:v>
                </c:pt>
                <c:pt idx="15">
                  <c:v>116</c:v>
                </c:pt>
                <c:pt idx="16">
                  <c:v>121</c:v>
                </c:pt>
                <c:pt idx="17">
                  <c:v>147</c:v>
                </c:pt>
                <c:pt idx="18">
                  <c:v>180</c:v>
                </c:pt>
                <c:pt idx="19">
                  <c:v>231</c:v>
                </c:pt>
                <c:pt idx="20">
                  <c:v>284</c:v>
                </c:pt>
                <c:pt idx="21">
                  <c:v>341</c:v>
                </c:pt>
                <c:pt idx="22">
                  <c:v>384</c:v>
                </c:pt>
                <c:pt idx="23">
                  <c:v>408</c:v>
                </c:pt>
                <c:pt idx="24">
                  <c:v>366</c:v>
                </c:pt>
                <c:pt idx="25">
                  <c:v>457</c:v>
                </c:pt>
                <c:pt idx="26">
                  <c:v>503</c:v>
                </c:pt>
                <c:pt idx="27">
                  <c:v>536</c:v>
                </c:pt>
                <c:pt idx="28">
                  <c:v>562</c:v>
                </c:pt>
                <c:pt idx="29">
                  <c:v>591</c:v>
                </c:pt>
                <c:pt idx="30">
                  <c:v>600</c:v>
                </c:pt>
                <c:pt idx="31">
                  <c:v>579</c:v>
                </c:pt>
                <c:pt idx="32">
                  <c:v>636</c:v>
                </c:pt>
                <c:pt idx="33">
                  <c:v>675</c:v>
                </c:pt>
              </c:numCache>
            </c:numRef>
          </c:val>
          <c:extLst>
            <c:ext xmlns:c16="http://schemas.microsoft.com/office/drawing/2014/chart" uri="{C3380CC4-5D6E-409C-BE32-E72D297353CC}">
              <c16:uniqueId val="{00000000-3C35-47BA-A45F-52E32E4AC524}"/>
            </c:ext>
          </c:extLst>
        </c:ser>
        <c:ser>
          <c:idx val="1"/>
          <c:order val="1"/>
          <c:tx>
            <c:strRef>
              <c:f>Sheet1!$C$1</c:f>
              <c:strCache>
                <c:ptCount val="1"/>
                <c:pt idx="0">
                  <c:v>U.S. trade deficit</c:v>
                </c:pt>
              </c:strCache>
            </c:strRef>
          </c:tx>
          <c:invertIfNegative val="0"/>
          <c:cat>
            <c:numRef>
              <c:f>Sheet1!$A$2:$A$35</c:f>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f>Sheet1!$C$2:$C$35</c:f>
              <c:numCache>
                <c:formatCode>General</c:formatCode>
                <c:ptCount val="34"/>
                <c:pt idx="0">
                  <c:v>-6.0000000000000001E-3</c:v>
                </c:pt>
                <c:pt idx="1">
                  <c:v>-1.6</c:v>
                </c:pt>
                <c:pt idx="2">
                  <c:v>-2.8</c:v>
                </c:pt>
                <c:pt idx="3">
                  <c:v>-3.5</c:v>
                </c:pt>
                <c:pt idx="4">
                  <c:v>-6.2</c:v>
                </c:pt>
                <c:pt idx="5">
                  <c:v>-10.4</c:v>
                </c:pt>
                <c:pt idx="6">
                  <c:v>-12.7</c:v>
                </c:pt>
                <c:pt idx="7">
                  <c:v>-18.3</c:v>
                </c:pt>
                <c:pt idx="8">
                  <c:v>-22.8</c:v>
                </c:pt>
                <c:pt idx="9">
                  <c:v>-29.5</c:v>
                </c:pt>
                <c:pt idx="10">
                  <c:v>-33.799999999999997</c:v>
                </c:pt>
                <c:pt idx="11">
                  <c:v>-39.5</c:v>
                </c:pt>
                <c:pt idx="12">
                  <c:v>-49.7</c:v>
                </c:pt>
                <c:pt idx="13">
                  <c:v>-57</c:v>
                </c:pt>
                <c:pt idx="14">
                  <c:v>-68.7</c:v>
                </c:pt>
                <c:pt idx="15">
                  <c:v>-83.8</c:v>
                </c:pt>
                <c:pt idx="16">
                  <c:v>-83.1</c:v>
                </c:pt>
                <c:pt idx="17">
                  <c:v>-103</c:v>
                </c:pt>
                <c:pt idx="18">
                  <c:v>-124</c:v>
                </c:pt>
                <c:pt idx="19">
                  <c:v>-162</c:v>
                </c:pt>
                <c:pt idx="20">
                  <c:v>-202</c:v>
                </c:pt>
                <c:pt idx="21">
                  <c:v>-234</c:v>
                </c:pt>
                <c:pt idx="22">
                  <c:v>-358</c:v>
                </c:pt>
                <c:pt idx="23">
                  <c:v>-268</c:v>
                </c:pt>
                <c:pt idx="24">
                  <c:v>-226</c:v>
                </c:pt>
                <c:pt idx="25">
                  <c:v>-273</c:v>
                </c:pt>
                <c:pt idx="26">
                  <c:v>-295</c:v>
                </c:pt>
                <c:pt idx="27">
                  <c:v>-315</c:v>
                </c:pt>
                <c:pt idx="28">
                  <c:v>-318</c:v>
                </c:pt>
                <c:pt idx="29">
                  <c:v>-343</c:v>
                </c:pt>
                <c:pt idx="30">
                  <c:v>-368</c:v>
                </c:pt>
                <c:pt idx="31">
                  <c:v>-347</c:v>
                </c:pt>
                <c:pt idx="32">
                  <c:v>-375</c:v>
                </c:pt>
                <c:pt idx="33">
                  <c:v>-418</c:v>
                </c:pt>
              </c:numCache>
            </c:numRef>
          </c:val>
          <c:extLst>
            <c:ext xmlns:c16="http://schemas.microsoft.com/office/drawing/2014/chart" uri="{C3380CC4-5D6E-409C-BE32-E72D297353CC}">
              <c16:uniqueId val="{00000001-3C35-47BA-A45F-52E32E4AC524}"/>
            </c:ext>
          </c:extLst>
        </c:ser>
        <c:dLbls>
          <c:showLegendKey val="0"/>
          <c:showVal val="0"/>
          <c:showCatName val="0"/>
          <c:showSerName val="0"/>
          <c:showPercent val="0"/>
          <c:showBubbleSize val="0"/>
        </c:dLbls>
        <c:gapWidth val="150"/>
        <c:axId val="253805312"/>
        <c:axId val="253806848"/>
      </c:barChart>
      <c:catAx>
        <c:axId val="253805312"/>
        <c:scaling>
          <c:orientation val="minMax"/>
        </c:scaling>
        <c:delete val="0"/>
        <c:axPos val="b"/>
        <c:numFmt formatCode="General" sourceLinked="1"/>
        <c:majorTickMark val="out"/>
        <c:minorTickMark val="none"/>
        <c:tickLblPos val="nextTo"/>
        <c:crossAx val="253806848"/>
        <c:crosses val="autoZero"/>
        <c:auto val="1"/>
        <c:lblAlgn val="ctr"/>
        <c:lblOffset val="100"/>
        <c:noMultiLvlLbl val="0"/>
      </c:catAx>
      <c:valAx>
        <c:axId val="253806848"/>
        <c:scaling>
          <c:orientation val="minMax"/>
        </c:scaling>
        <c:delete val="0"/>
        <c:axPos val="l"/>
        <c:majorGridlines/>
        <c:numFmt formatCode="General" sourceLinked="1"/>
        <c:majorTickMark val="out"/>
        <c:minorTickMark val="none"/>
        <c:tickLblPos val="nextTo"/>
        <c:crossAx val="25380531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6.1983267699152036E-2"/>
          <c:y val="4.4861391929187228E-2"/>
          <c:w val="0.73230402704145536"/>
          <c:h val="0.69621249665540785"/>
        </c:manualLayout>
      </c:layout>
      <c:barChart>
        <c:barDir val="col"/>
        <c:grouping val="clustered"/>
        <c:varyColors val="0"/>
        <c:ser>
          <c:idx val="0"/>
          <c:order val="0"/>
          <c:tx>
            <c:strRef>
              <c:f>Sheet1!$B$1</c:f>
              <c:strCache>
                <c:ptCount val="1"/>
                <c:pt idx="0">
                  <c:v>yuan/dollar</c:v>
                </c:pt>
              </c:strCache>
            </c:strRef>
          </c:tx>
          <c:invertIfNegative val="0"/>
          <c:cat>
            <c:numRef>
              <c:f>Sheet1!$A$2:$A$34</c:f>
              <c:numCache>
                <c:formatCode>General</c:formatCode>
                <c:ptCount val="33"/>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numCache>
            </c:numRef>
          </c:cat>
          <c:val>
            <c:numRef>
              <c:f>Sheet1!$B$2:$B$34</c:f>
              <c:numCache>
                <c:formatCode>General</c:formatCode>
                <c:ptCount val="33"/>
                <c:pt idx="0">
                  <c:v>3.45</c:v>
                </c:pt>
                <c:pt idx="1">
                  <c:v>3.72</c:v>
                </c:pt>
                <c:pt idx="2">
                  <c:v>3.72</c:v>
                </c:pt>
                <c:pt idx="3">
                  <c:v>3.77</c:v>
                </c:pt>
                <c:pt idx="4">
                  <c:v>4.78</c:v>
                </c:pt>
                <c:pt idx="5">
                  <c:v>5.32</c:v>
                </c:pt>
                <c:pt idx="6">
                  <c:v>5.51</c:v>
                </c:pt>
                <c:pt idx="7">
                  <c:v>5.76</c:v>
                </c:pt>
                <c:pt idx="8">
                  <c:v>8.6199999999999992</c:v>
                </c:pt>
                <c:pt idx="9">
                  <c:v>8.35</c:v>
                </c:pt>
                <c:pt idx="10">
                  <c:v>8.31</c:v>
                </c:pt>
                <c:pt idx="11">
                  <c:v>8.2899999999999991</c:v>
                </c:pt>
                <c:pt idx="12">
                  <c:v>8.2799999999999994</c:v>
                </c:pt>
                <c:pt idx="13">
                  <c:v>8.2799999999999994</c:v>
                </c:pt>
                <c:pt idx="14">
                  <c:v>8.2799999999999994</c:v>
                </c:pt>
                <c:pt idx="15">
                  <c:v>8.2799999999999994</c:v>
                </c:pt>
                <c:pt idx="16">
                  <c:v>8.2799999999999994</c:v>
                </c:pt>
                <c:pt idx="17">
                  <c:v>8.2799999999999994</c:v>
                </c:pt>
                <c:pt idx="18">
                  <c:v>8.2799999999999994</c:v>
                </c:pt>
                <c:pt idx="19">
                  <c:v>8.19</c:v>
                </c:pt>
                <c:pt idx="20">
                  <c:v>7.97</c:v>
                </c:pt>
                <c:pt idx="21">
                  <c:v>7.6</c:v>
                </c:pt>
                <c:pt idx="22">
                  <c:v>6.95</c:v>
                </c:pt>
                <c:pt idx="23">
                  <c:v>6.83</c:v>
                </c:pt>
                <c:pt idx="24">
                  <c:v>6.77</c:v>
                </c:pt>
                <c:pt idx="25">
                  <c:v>6.46</c:v>
                </c:pt>
                <c:pt idx="26">
                  <c:v>6.31</c:v>
                </c:pt>
                <c:pt idx="27">
                  <c:v>6.19</c:v>
                </c:pt>
                <c:pt idx="28">
                  <c:v>6.46</c:v>
                </c:pt>
                <c:pt idx="29">
                  <c:v>6.35</c:v>
                </c:pt>
                <c:pt idx="30">
                  <c:v>6.9</c:v>
                </c:pt>
                <c:pt idx="31">
                  <c:v>6.6</c:v>
                </c:pt>
                <c:pt idx="32">
                  <c:v>6.9</c:v>
                </c:pt>
              </c:numCache>
            </c:numRef>
          </c:val>
          <c:extLst>
            <c:ext xmlns:c16="http://schemas.microsoft.com/office/drawing/2014/chart" uri="{C3380CC4-5D6E-409C-BE32-E72D297353CC}">
              <c16:uniqueId val="{00000000-8A2C-4301-A0C5-7D62D1B17C95}"/>
            </c:ext>
          </c:extLst>
        </c:ser>
        <c:dLbls>
          <c:showLegendKey val="0"/>
          <c:showVal val="0"/>
          <c:showCatName val="0"/>
          <c:showSerName val="0"/>
          <c:showPercent val="0"/>
          <c:showBubbleSize val="0"/>
        </c:dLbls>
        <c:gapWidth val="150"/>
        <c:axId val="254013824"/>
        <c:axId val="254015360"/>
      </c:barChart>
      <c:catAx>
        <c:axId val="254013824"/>
        <c:scaling>
          <c:orientation val="minMax"/>
        </c:scaling>
        <c:delete val="0"/>
        <c:axPos val="b"/>
        <c:numFmt formatCode="0" sourceLinked="0"/>
        <c:majorTickMark val="out"/>
        <c:minorTickMark val="none"/>
        <c:tickLblPos val="nextTo"/>
        <c:txPr>
          <a:bodyPr rot="-2700000"/>
          <a:lstStyle/>
          <a:p>
            <a:pPr>
              <a:defRPr/>
            </a:pPr>
            <a:endParaRPr lang="en-US"/>
          </a:p>
        </c:txPr>
        <c:crossAx val="254015360"/>
        <c:crosses val="autoZero"/>
        <c:auto val="1"/>
        <c:lblAlgn val="ctr"/>
        <c:lblOffset val="100"/>
        <c:tickLblSkip val="2"/>
        <c:noMultiLvlLbl val="0"/>
      </c:catAx>
      <c:valAx>
        <c:axId val="254015360"/>
        <c:scaling>
          <c:orientation val="minMax"/>
        </c:scaling>
        <c:delete val="0"/>
        <c:axPos val="l"/>
        <c:majorGridlines/>
        <c:numFmt formatCode="General" sourceLinked="1"/>
        <c:majorTickMark val="out"/>
        <c:minorTickMark val="none"/>
        <c:tickLblPos val="nextTo"/>
        <c:crossAx val="254013824"/>
        <c:crosses val="autoZero"/>
        <c:crossBetween val="between"/>
      </c:valAx>
    </c:plotArea>
    <c:legend>
      <c:legendPos val="r"/>
      <c:layout>
        <c:manualLayout>
          <c:xMode val="edge"/>
          <c:yMode val="edge"/>
          <c:x val="0.81382577769028108"/>
          <c:y val="0.30392117655402839"/>
          <c:w val="0.16523941856349569"/>
          <c:h val="7.7881988871760552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Chinese holdings</c:v>
                </c:pt>
              </c:strCache>
            </c:strRef>
          </c:tx>
          <c:invertIfNegative val="0"/>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General</c:formatCode>
                <c:ptCount val="19"/>
                <c:pt idx="0">
                  <c:v>60.3</c:v>
                </c:pt>
                <c:pt idx="1">
                  <c:v>78.599999999999994</c:v>
                </c:pt>
                <c:pt idx="2">
                  <c:v>118</c:v>
                </c:pt>
                <c:pt idx="3">
                  <c:v>159</c:v>
                </c:pt>
                <c:pt idx="4">
                  <c:v>223</c:v>
                </c:pt>
                <c:pt idx="5">
                  <c:v>310</c:v>
                </c:pt>
                <c:pt idx="6">
                  <c:v>397</c:v>
                </c:pt>
                <c:pt idx="7">
                  <c:v>478</c:v>
                </c:pt>
                <c:pt idx="8">
                  <c:v>727</c:v>
                </c:pt>
                <c:pt idx="9">
                  <c:v>895</c:v>
                </c:pt>
                <c:pt idx="10">
                  <c:v>1160</c:v>
                </c:pt>
                <c:pt idx="11">
                  <c:v>1152</c:v>
                </c:pt>
                <c:pt idx="12">
                  <c:v>1220</c:v>
                </c:pt>
                <c:pt idx="13">
                  <c:v>1270</c:v>
                </c:pt>
                <c:pt idx="14">
                  <c:v>1244</c:v>
                </c:pt>
                <c:pt idx="15">
                  <c:v>1264</c:v>
                </c:pt>
                <c:pt idx="16">
                  <c:v>1049</c:v>
                </c:pt>
                <c:pt idx="17">
                  <c:v>1185</c:v>
                </c:pt>
                <c:pt idx="18">
                  <c:v>1138</c:v>
                </c:pt>
              </c:numCache>
            </c:numRef>
          </c:val>
          <c:extLst>
            <c:ext xmlns:c16="http://schemas.microsoft.com/office/drawing/2014/chart" uri="{C3380CC4-5D6E-409C-BE32-E72D297353CC}">
              <c16:uniqueId val="{00000000-FC58-4D2A-A70A-3EFE8A3E76C3}"/>
            </c:ext>
          </c:extLst>
        </c:ser>
        <c:dLbls>
          <c:showLegendKey val="0"/>
          <c:showVal val="0"/>
          <c:showCatName val="0"/>
          <c:showSerName val="0"/>
          <c:showPercent val="0"/>
          <c:showBubbleSize val="0"/>
        </c:dLbls>
        <c:gapWidth val="150"/>
        <c:axId val="254065280"/>
        <c:axId val="254071168"/>
      </c:barChart>
      <c:catAx>
        <c:axId val="254065280"/>
        <c:scaling>
          <c:orientation val="minMax"/>
        </c:scaling>
        <c:delete val="0"/>
        <c:axPos val="b"/>
        <c:numFmt formatCode="General" sourceLinked="1"/>
        <c:majorTickMark val="out"/>
        <c:minorTickMark val="none"/>
        <c:tickLblPos val="nextTo"/>
        <c:txPr>
          <a:bodyPr rot="-2700000"/>
          <a:lstStyle/>
          <a:p>
            <a:pPr>
              <a:defRPr/>
            </a:pPr>
            <a:endParaRPr lang="en-US"/>
          </a:p>
        </c:txPr>
        <c:crossAx val="254071168"/>
        <c:crosses val="autoZero"/>
        <c:auto val="1"/>
        <c:lblAlgn val="ctr"/>
        <c:lblOffset val="100"/>
        <c:noMultiLvlLbl val="0"/>
      </c:catAx>
      <c:valAx>
        <c:axId val="254071168"/>
        <c:scaling>
          <c:orientation val="minMax"/>
        </c:scaling>
        <c:delete val="0"/>
        <c:axPos val="l"/>
        <c:majorGridlines/>
        <c:numFmt formatCode="General" sourceLinked="1"/>
        <c:majorTickMark val="out"/>
        <c:minorTickMark val="none"/>
        <c:tickLblPos val="nextTo"/>
        <c:crossAx val="25406528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Sheet1!$A$2:$A$28</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Sheet1!$B$2:$B$28</c:f>
              <c:numCache>
                <c:formatCode>General</c:formatCode>
                <c:ptCount val="27"/>
                <c:pt idx="0">
                  <c:v>6.8</c:v>
                </c:pt>
                <c:pt idx="1">
                  <c:v>7.5</c:v>
                </c:pt>
                <c:pt idx="2">
                  <c:v>6.9</c:v>
                </c:pt>
                <c:pt idx="3">
                  <c:v>6.1</c:v>
                </c:pt>
                <c:pt idx="4">
                  <c:v>5.6</c:v>
                </c:pt>
                <c:pt idx="5">
                  <c:v>5.4</c:v>
                </c:pt>
                <c:pt idx="6">
                  <c:v>4.9000000000000004</c:v>
                </c:pt>
                <c:pt idx="7">
                  <c:v>4.5</c:v>
                </c:pt>
                <c:pt idx="8">
                  <c:v>4.2</c:v>
                </c:pt>
                <c:pt idx="9">
                  <c:v>4</c:v>
                </c:pt>
                <c:pt idx="10">
                  <c:v>4.7</c:v>
                </c:pt>
                <c:pt idx="11">
                  <c:v>5.8</c:v>
                </c:pt>
                <c:pt idx="12">
                  <c:v>6</c:v>
                </c:pt>
                <c:pt idx="13">
                  <c:v>5.5</c:v>
                </c:pt>
                <c:pt idx="14">
                  <c:v>5.0999999999999996</c:v>
                </c:pt>
                <c:pt idx="15">
                  <c:v>4.5999999999999996</c:v>
                </c:pt>
                <c:pt idx="16">
                  <c:v>4.5999999999999996</c:v>
                </c:pt>
                <c:pt idx="17">
                  <c:v>5.8</c:v>
                </c:pt>
                <c:pt idx="18">
                  <c:v>9.3000000000000007</c:v>
                </c:pt>
                <c:pt idx="19">
                  <c:v>9.6</c:v>
                </c:pt>
                <c:pt idx="20">
                  <c:v>9</c:v>
                </c:pt>
                <c:pt idx="21">
                  <c:v>8.1</c:v>
                </c:pt>
                <c:pt idx="22">
                  <c:v>7.4</c:v>
                </c:pt>
                <c:pt idx="23">
                  <c:v>6.2</c:v>
                </c:pt>
                <c:pt idx="24">
                  <c:v>5.3</c:v>
                </c:pt>
                <c:pt idx="25">
                  <c:v>4.9000000000000004</c:v>
                </c:pt>
                <c:pt idx="26">
                  <c:v>4.4000000000000004</c:v>
                </c:pt>
              </c:numCache>
            </c:numRef>
          </c:val>
          <c:extLst>
            <c:ext xmlns:c16="http://schemas.microsoft.com/office/drawing/2014/chart" uri="{C3380CC4-5D6E-409C-BE32-E72D297353CC}">
              <c16:uniqueId val="{00000000-17EF-4C3D-8465-19837324980A}"/>
            </c:ext>
          </c:extLst>
        </c:ser>
        <c:ser>
          <c:idx val="1"/>
          <c:order val="1"/>
          <c:tx>
            <c:strRef>
              <c:f>Sheet1!$C$1</c:f>
              <c:strCache>
                <c:ptCount val="1"/>
                <c:pt idx="0">
                  <c:v>China</c:v>
                </c:pt>
              </c:strCache>
            </c:strRef>
          </c:tx>
          <c:invertIfNegative val="0"/>
          <c:cat>
            <c:numRef>
              <c:f>Sheet1!$A$2:$A$28</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numCache>
            </c:numRef>
          </c:cat>
          <c:val>
            <c:numRef>
              <c:f>Sheet1!$C$2:$C$28</c:f>
              <c:numCache>
                <c:formatCode>General</c:formatCode>
                <c:ptCount val="27"/>
                <c:pt idx="0">
                  <c:v>4.9000000000000004</c:v>
                </c:pt>
                <c:pt idx="1">
                  <c:v>4.4000000000000004</c:v>
                </c:pt>
                <c:pt idx="2">
                  <c:v>4.3</c:v>
                </c:pt>
                <c:pt idx="3">
                  <c:v>4.3</c:v>
                </c:pt>
                <c:pt idx="4">
                  <c:v>4.5999999999999996</c:v>
                </c:pt>
                <c:pt idx="5">
                  <c:v>4.5999999999999996</c:v>
                </c:pt>
                <c:pt idx="6">
                  <c:v>4.5999999999999996</c:v>
                </c:pt>
                <c:pt idx="7">
                  <c:v>4.7</c:v>
                </c:pt>
                <c:pt idx="8">
                  <c:v>4.7</c:v>
                </c:pt>
                <c:pt idx="9">
                  <c:v>4.5999999999999996</c:v>
                </c:pt>
                <c:pt idx="10">
                  <c:v>4.5</c:v>
                </c:pt>
                <c:pt idx="11">
                  <c:v>4.4000000000000004</c:v>
                </c:pt>
                <c:pt idx="12">
                  <c:v>4.3</c:v>
                </c:pt>
                <c:pt idx="13">
                  <c:v>4.3</c:v>
                </c:pt>
                <c:pt idx="14">
                  <c:v>4.4000000000000004</c:v>
                </c:pt>
                <c:pt idx="15">
                  <c:v>4</c:v>
                </c:pt>
                <c:pt idx="16">
                  <c:v>3.8</c:v>
                </c:pt>
                <c:pt idx="17">
                  <c:v>4.4000000000000004</c:v>
                </c:pt>
                <c:pt idx="18">
                  <c:v>4.3</c:v>
                </c:pt>
                <c:pt idx="19">
                  <c:v>4.2</c:v>
                </c:pt>
                <c:pt idx="20">
                  <c:v>4.3</c:v>
                </c:pt>
                <c:pt idx="21">
                  <c:v>4.5</c:v>
                </c:pt>
                <c:pt idx="22">
                  <c:v>4.5</c:v>
                </c:pt>
                <c:pt idx="23">
                  <c:v>4.5999999999999996</c:v>
                </c:pt>
                <c:pt idx="24">
                  <c:v>4.5999999999999996</c:v>
                </c:pt>
                <c:pt idx="25">
                  <c:v>4.7</c:v>
                </c:pt>
                <c:pt idx="26">
                  <c:v>4.7</c:v>
                </c:pt>
              </c:numCache>
            </c:numRef>
          </c:val>
          <c:extLst>
            <c:ext xmlns:c16="http://schemas.microsoft.com/office/drawing/2014/chart" uri="{C3380CC4-5D6E-409C-BE32-E72D297353CC}">
              <c16:uniqueId val="{00000001-17EF-4C3D-8465-19837324980A}"/>
            </c:ext>
          </c:extLst>
        </c:ser>
        <c:dLbls>
          <c:showLegendKey val="0"/>
          <c:showVal val="0"/>
          <c:showCatName val="0"/>
          <c:showSerName val="0"/>
          <c:showPercent val="0"/>
          <c:showBubbleSize val="0"/>
        </c:dLbls>
        <c:gapWidth val="150"/>
        <c:axId val="156364800"/>
        <c:axId val="156366336"/>
      </c:barChart>
      <c:catAx>
        <c:axId val="156364800"/>
        <c:scaling>
          <c:orientation val="minMax"/>
        </c:scaling>
        <c:delete val="0"/>
        <c:axPos val="b"/>
        <c:numFmt formatCode="General" sourceLinked="1"/>
        <c:majorTickMark val="out"/>
        <c:minorTickMark val="none"/>
        <c:tickLblPos val="nextTo"/>
        <c:txPr>
          <a:bodyPr rot="-2700000"/>
          <a:lstStyle/>
          <a:p>
            <a:pPr>
              <a:defRPr/>
            </a:pPr>
            <a:endParaRPr lang="en-US"/>
          </a:p>
        </c:txPr>
        <c:crossAx val="156366336"/>
        <c:crosses val="autoZero"/>
        <c:auto val="1"/>
        <c:lblAlgn val="ctr"/>
        <c:lblOffset val="100"/>
        <c:noMultiLvlLbl val="0"/>
      </c:catAx>
      <c:valAx>
        <c:axId val="156366336"/>
        <c:scaling>
          <c:orientation val="minMax"/>
        </c:scaling>
        <c:delete val="0"/>
        <c:axPos val="l"/>
        <c:majorGridlines/>
        <c:numFmt formatCode="General" sourceLinked="1"/>
        <c:majorTickMark val="out"/>
        <c:minorTickMark val="none"/>
        <c:tickLblPos val="nextTo"/>
        <c:crossAx val="15636480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From United States</c:v>
                </c:pt>
              </c:strCache>
            </c:strRef>
          </c:tx>
          <c:invertIfNegative val="0"/>
          <c:cat>
            <c:numRef>
              <c:f>Sheet1!$A$2:$A$24</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Sheet1!$B$2:$B$24</c:f>
              <c:numCache>
                <c:formatCode>General</c:formatCode>
                <c:ptCount val="23"/>
                <c:pt idx="0">
                  <c:v>419</c:v>
                </c:pt>
                <c:pt idx="1">
                  <c:v>396</c:v>
                </c:pt>
                <c:pt idx="2">
                  <c:v>476</c:v>
                </c:pt>
                <c:pt idx="3">
                  <c:v>508</c:v>
                </c:pt>
                <c:pt idx="4">
                  <c:v>565</c:v>
                </c:pt>
                <c:pt idx="5">
                  <c:v>644</c:v>
                </c:pt>
                <c:pt idx="6">
                  <c:v>682</c:v>
                </c:pt>
                <c:pt idx="7">
                  <c:v>725</c:v>
                </c:pt>
                <c:pt idx="8">
                  <c:v>562</c:v>
                </c:pt>
                <c:pt idx="9">
                  <c:v>1067</c:v>
                </c:pt>
                <c:pt idx="10">
                  <c:v>1295</c:v>
                </c:pt>
                <c:pt idx="11">
                  <c:v>1327</c:v>
                </c:pt>
                <c:pt idx="12">
                  <c:v>1900</c:v>
                </c:pt>
                <c:pt idx="13">
                  <c:v>1790</c:v>
                </c:pt>
                <c:pt idx="14">
                  <c:v>1710</c:v>
                </c:pt>
                <c:pt idx="15">
                  <c:v>2010</c:v>
                </c:pt>
                <c:pt idx="16">
                  <c:v>2120</c:v>
                </c:pt>
                <c:pt idx="17">
                  <c:v>2120</c:v>
                </c:pt>
                <c:pt idx="18">
                  <c:v>2090</c:v>
                </c:pt>
                <c:pt idx="19">
                  <c:v>2090</c:v>
                </c:pt>
                <c:pt idx="20">
                  <c:v>1698</c:v>
                </c:pt>
                <c:pt idx="21">
                  <c:v>1850</c:v>
                </c:pt>
                <c:pt idx="22">
                  <c:v>1921</c:v>
                </c:pt>
              </c:numCache>
            </c:numRef>
          </c:val>
          <c:extLst>
            <c:ext xmlns:c16="http://schemas.microsoft.com/office/drawing/2014/chart" uri="{C3380CC4-5D6E-409C-BE32-E72D297353CC}">
              <c16:uniqueId val="{00000000-CF32-42BC-9BC5-0C1B7FEB2D0F}"/>
            </c:ext>
          </c:extLst>
        </c:ser>
        <c:ser>
          <c:idx val="1"/>
          <c:order val="1"/>
          <c:tx>
            <c:strRef>
              <c:f>Sheet1!$C$1</c:f>
              <c:strCache>
                <c:ptCount val="1"/>
                <c:pt idx="0">
                  <c:v>From China</c:v>
                </c:pt>
              </c:strCache>
            </c:strRef>
          </c:tx>
          <c:invertIfNegative val="0"/>
          <c:cat>
            <c:numRef>
              <c:f>Sheet1!$A$2:$A$24</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Sheet1!$C$2:$C$24</c:f>
              <c:numCache>
                <c:formatCode>General</c:formatCode>
                <c:ptCount val="23"/>
                <c:pt idx="0">
                  <c:v>167</c:v>
                </c:pt>
                <c:pt idx="1">
                  <c:v>199</c:v>
                </c:pt>
                <c:pt idx="2">
                  <c:v>210</c:v>
                </c:pt>
                <c:pt idx="3">
                  <c:v>209</c:v>
                </c:pt>
                <c:pt idx="4">
                  <c:v>193</c:v>
                </c:pt>
                <c:pt idx="5">
                  <c:v>203</c:v>
                </c:pt>
                <c:pt idx="6">
                  <c:v>170</c:v>
                </c:pt>
                <c:pt idx="7">
                  <c:v>135</c:v>
                </c:pt>
                <c:pt idx="8">
                  <c:v>114</c:v>
                </c:pt>
                <c:pt idx="9">
                  <c:v>123</c:v>
                </c:pt>
                <c:pt idx="10">
                  <c:v>135</c:v>
                </c:pt>
                <c:pt idx="11">
                  <c:v>137</c:v>
                </c:pt>
                <c:pt idx="12">
                  <c:v>142</c:v>
                </c:pt>
                <c:pt idx="13">
                  <c:v>139</c:v>
                </c:pt>
                <c:pt idx="14">
                  <c:v>525</c:v>
                </c:pt>
                <c:pt idx="15">
                  <c:v>802</c:v>
                </c:pt>
                <c:pt idx="16">
                  <c:v>1089</c:v>
                </c:pt>
                <c:pt idx="17">
                  <c:v>1500</c:v>
                </c:pt>
                <c:pt idx="18">
                  <c:v>1810</c:v>
                </c:pt>
                <c:pt idx="19">
                  <c:v>2200</c:v>
                </c:pt>
                <c:pt idx="20">
                  <c:v>2629</c:v>
                </c:pt>
                <c:pt idx="21">
                  <c:v>3050</c:v>
                </c:pt>
                <c:pt idx="22">
                  <c:v>3174</c:v>
                </c:pt>
              </c:numCache>
            </c:numRef>
          </c:val>
          <c:extLst>
            <c:ext xmlns:c16="http://schemas.microsoft.com/office/drawing/2014/chart" uri="{C3380CC4-5D6E-409C-BE32-E72D297353CC}">
              <c16:uniqueId val="{00000001-CF32-42BC-9BC5-0C1B7FEB2D0F}"/>
            </c:ext>
          </c:extLst>
        </c:ser>
        <c:dLbls>
          <c:showLegendKey val="0"/>
          <c:showVal val="0"/>
          <c:showCatName val="0"/>
          <c:showSerName val="0"/>
          <c:showPercent val="0"/>
          <c:showBubbleSize val="0"/>
        </c:dLbls>
        <c:gapWidth val="150"/>
        <c:axId val="254153472"/>
        <c:axId val="254155008"/>
      </c:barChart>
      <c:catAx>
        <c:axId val="254153472"/>
        <c:scaling>
          <c:orientation val="minMax"/>
        </c:scaling>
        <c:delete val="0"/>
        <c:axPos val="b"/>
        <c:numFmt formatCode="General" sourceLinked="1"/>
        <c:majorTickMark val="out"/>
        <c:minorTickMark val="none"/>
        <c:tickLblPos val="nextTo"/>
        <c:txPr>
          <a:bodyPr rot="-2700000"/>
          <a:lstStyle/>
          <a:p>
            <a:pPr>
              <a:defRPr/>
            </a:pPr>
            <a:endParaRPr lang="en-US"/>
          </a:p>
        </c:txPr>
        <c:crossAx val="254155008"/>
        <c:crosses val="autoZero"/>
        <c:auto val="1"/>
        <c:lblAlgn val="ctr"/>
        <c:lblOffset val="100"/>
        <c:noMultiLvlLbl val="0"/>
      </c:catAx>
      <c:valAx>
        <c:axId val="254155008"/>
        <c:scaling>
          <c:orientation val="minMax"/>
        </c:scaling>
        <c:delete val="0"/>
        <c:axPos val="l"/>
        <c:majorGridlines/>
        <c:numFmt formatCode="General" sourceLinked="1"/>
        <c:majorTickMark val="out"/>
        <c:minorTickMark val="none"/>
        <c:tickLblPos val="nextTo"/>
        <c:crossAx val="2541534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U.S. patents granted</c:v>
                </c:pt>
              </c:strCache>
            </c:strRef>
          </c:tx>
          <c:invertIfNegative val="0"/>
          <c:cat>
            <c:numRef>
              <c:f>Sheet1!$A$2:$A$35</c:f>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f>Sheet1!$B$2:$B$35</c:f>
              <c:numCache>
                <c:formatCode>General</c:formatCode>
                <c:ptCount val="34"/>
                <c:pt idx="0">
                  <c:v>1</c:v>
                </c:pt>
                <c:pt idx="1">
                  <c:v>4</c:v>
                </c:pt>
                <c:pt idx="2">
                  <c:v>8</c:v>
                </c:pt>
                <c:pt idx="3">
                  <c:v>5</c:v>
                </c:pt>
                <c:pt idx="4">
                  <c:v>8</c:v>
                </c:pt>
                <c:pt idx="5">
                  <c:v>8</c:v>
                </c:pt>
                <c:pt idx="6">
                  <c:v>11</c:v>
                </c:pt>
                <c:pt idx="7">
                  <c:v>15</c:v>
                </c:pt>
                <c:pt idx="8">
                  <c:v>14</c:v>
                </c:pt>
                <c:pt idx="9">
                  <c:v>17</c:v>
                </c:pt>
                <c:pt idx="10">
                  <c:v>23</c:v>
                </c:pt>
                <c:pt idx="11">
                  <c:v>20</c:v>
                </c:pt>
                <c:pt idx="12">
                  <c:v>30</c:v>
                </c:pt>
                <c:pt idx="13">
                  <c:v>24</c:v>
                </c:pt>
                <c:pt idx="14">
                  <c:v>51</c:v>
                </c:pt>
                <c:pt idx="15">
                  <c:v>45</c:v>
                </c:pt>
                <c:pt idx="16">
                  <c:v>72</c:v>
                </c:pt>
                <c:pt idx="17">
                  <c:v>86</c:v>
                </c:pt>
                <c:pt idx="18">
                  <c:v>113</c:v>
                </c:pt>
                <c:pt idx="19">
                  <c:v>125</c:v>
                </c:pt>
                <c:pt idx="20">
                  <c:v>156</c:v>
                </c:pt>
                <c:pt idx="21">
                  <c:v>280</c:v>
                </c:pt>
                <c:pt idx="22">
                  <c:v>332</c:v>
                </c:pt>
                <c:pt idx="23">
                  <c:v>448</c:v>
                </c:pt>
                <c:pt idx="24">
                  <c:v>518</c:v>
                </c:pt>
                <c:pt idx="25">
                  <c:v>738</c:v>
                </c:pt>
                <c:pt idx="26">
                  <c:v>798</c:v>
                </c:pt>
                <c:pt idx="27">
                  <c:v>1104</c:v>
                </c:pt>
                <c:pt idx="28">
                  <c:v>1311</c:v>
                </c:pt>
                <c:pt idx="29">
                  <c:v>1573</c:v>
                </c:pt>
                <c:pt idx="30">
                  <c:v>1681</c:v>
                </c:pt>
                <c:pt idx="31">
                  <c:v>2005</c:v>
                </c:pt>
                <c:pt idx="32">
                  <c:v>2228</c:v>
                </c:pt>
                <c:pt idx="33">
                  <c:v>2157</c:v>
                </c:pt>
              </c:numCache>
            </c:numRef>
          </c:val>
          <c:extLst>
            <c:ext xmlns:c16="http://schemas.microsoft.com/office/drawing/2014/chart" uri="{C3380CC4-5D6E-409C-BE32-E72D297353CC}">
              <c16:uniqueId val="{00000000-96E0-465C-82C2-07D3560C3700}"/>
            </c:ext>
          </c:extLst>
        </c:ser>
        <c:ser>
          <c:idx val="1"/>
          <c:order val="1"/>
          <c:tx>
            <c:strRef>
              <c:f>Sheet1!$C$1</c:f>
              <c:strCache>
                <c:ptCount val="1"/>
                <c:pt idx="0">
                  <c:v>PRC &amp; CA only, ~41%</c:v>
                </c:pt>
              </c:strCache>
            </c:strRef>
          </c:tx>
          <c:spPr>
            <a:solidFill>
              <a:schemeClr val="accent6">
                <a:lumMod val="75000"/>
              </a:schemeClr>
            </a:solidFill>
            <a:ln>
              <a:noFill/>
            </a:ln>
          </c:spPr>
          <c:invertIfNegative val="0"/>
          <c:cat>
            <c:numRef>
              <c:f>Sheet1!$A$2:$A$35</c:f>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f>Sheet1!$C$2:$C$35</c:f>
              <c:numCache>
                <c:formatCode>General</c:formatCode>
                <c:ptCount val="34"/>
                <c:pt idx="0">
                  <c:v>1</c:v>
                </c:pt>
                <c:pt idx="1">
                  <c:v>0</c:v>
                </c:pt>
                <c:pt idx="2">
                  <c:v>1</c:v>
                </c:pt>
                <c:pt idx="3">
                  <c:v>0</c:v>
                </c:pt>
                <c:pt idx="4">
                  <c:v>1</c:v>
                </c:pt>
                <c:pt idx="5">
                  <c:v>0</c:v>
                </c:pt>
                <c:pt idx="6">
                  <c:v>0</c:v>
                </c:pt>
                <c:pt idx="7">
                  <c:v>3</c:v>
                </c:pt>
                <c:pt idx="8">
                  <c:v>3</c:v>
                </c:pt>
                <c:pt idx="9">
                  <c:v>1</c:v>
                </c:pt>
                <c:pt idx="10">
                  <c:v>5</c:v>
                </c:pt>
                <c:pt idx="11">
                  <c:v>8</c:v>
                </c:pt>
                <c:pt idx="12">
                  <c:v>5</c:v>
                </c:pt>
                <c:pt idx="13">
                  <c:v>9</c:v>
                </c:pt>
                <c:pt idx="14">
                  <c:v>10</c:v>
                </c:pt>
                <c:pt idx="15">
                  <c:v>14</c:v>
                </c:pt>
                <c:pt idx="16">
                  <c:v>20</c:v>
                </c:pt>
                <c:pt idx="17">
                  <c:v>26</c:v>
                </c:pt>
                <c:pt idx="18">
                  <c:v>38</c:v>
                </c:pt>
                <c:pt idx="19">
                  <c:v>43</c:v>
                </c:pt>
                <c:pt idx="20">
                  <c:v>59</c:v>
                </c:pt>
                <c:pt idx="21">
                  <c:v>97</c:v>
                </c:pt>
                <c:pt idx="22">
                  <c:v>110</c:v>
                </c:pt>
                <c:pt idx="23">
                  <c:v>153</c:v>
                </c:pt>
                <c:pt idx="24">
                  <c:v>168</c:v>
                </c:pt>
                <c:pt idx="25">
                  <c:v>275</c:v>
                </c:pt>
                <c:pt idx="26">
                  <c:v>301</c:v>
                </c:pt>
                <c:pt idx="27">
                  <c:v>390</c:v>
                </c:pt>
                <c:pt idx="28">
                  <c:v>547</c:v>
                </c:pt>
                <c:pt idx="29">
                  <c:v>647</c:v>
                </c:pt>
                <c:pt idx="30">
                  <c:v>711</c:v>
                </c:pt>
                <c:pt idx="31">
                  <c:v>940</c:v>
                </c:pt>
                <c:pt idx="32">
                  <c:v>1015</c:v>
                </c:pt>
                <c:pt idx="33">
                  <c:v>895</c:v>
                </c:pt>
              </c:numCache>
            </c:numRef>
          </c:val>
          <c:extLst>
            <c:ext xmlns:c16="http://schemas.microsoft.com/office/drawing/2014/chart" uri="{C3380CC4-5D6E-409C-BE32-E72D297353CC}">
              <c16:uniqueId val="{00000001-96E0-465C-82C2-07D3560C3700}"/>
            </c:ext>
          </c:extLst>
        </c:ser>
        <c:dLbls>
          <c:showLegendKey val="0"/>
          <c:showVal val="0"/>
          <c:showCatName val="0"/>
          <c:showSerName val="0"/>
          <c:showPercent val="0"/>
          <c:showBubbleSize val="0"/>
        </c:dLbls>
        <c:gapWidth val="150"/>
        <c:axId val="254319232"/>
        <c:axId val="254325120"/>
      </c:barChart>
      <c:catAx>
        <c:axId val="254319232"/>
        <c:scaling>
          <c:orientation val="minMax"/>
        </c:scaling>
        <c:delete val="0"/>
        <c:axPos val="b"/>
        <c:numFmt formatCode="General" sourceLinked="1"/>
        <c:majorTickMark val="out"/>
        <c:minorTickMark val="none"/>
        <c:tickLblPos val="nextTo"/>
        <c:txPr>
          <a:bodyPr rot="-2700000"/>
          <a:lstStyle/>
          <a:p>
            <a:pPr>
              <a:defRPr/>
            </a:pPr>
            <a:endParaRPr lang="en-US"/>
          </a:p>
        </c:txPr>
        <c:crossAx val="254325120"/>
        <c:crosses val="autoZero"/>
        <c:auto val="1"/>
        <c:lblAlgn val="ctr"/>
        <c:lblOffset val="100"/>
        <c:noMultiLvlLbl val="0"/>
      </c:catAx>
      <c:valAx>
        <c:axId val="254325120"/>
        <c:scaling>
          <c:orientation val="minMax"/>
        </c:scaling>
        <c:delete val="0"/>
        <c:axPos val="l"/>
        <c:majorGridlines>
          <c:spPr>
            <a:ln>
              <a:solidFill>
                <a:schemeClr val="accent6">
                  <a:lumMod val="75000"/>
                </a:schemeClr>
              </a:solidFill>
            </a:ln>
          </c:spPr>
        </c:majorGridlines>
        <c:numFmt formatCode="General" sourceLinked="1"/>
        <c:majorTickMark val="out"/>
        <c:minorTickMark val="none"/>
        <c:tickLblPos val="nextTo"/>
        <c:crossAx val="25431923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81335666375031E-2"/>
          <c:y val="4.4861391929187228E-2"/>
          <c:w val="0.74428465539029842"/>
          <c:h val="0.788811574464926"/>
        </c:manualLayout>
      </c:layout>
      <c:barChart>
        <c:barDir val="col"/>
        <c:grouping val="clustered"/>
        <c:varyColors val="0"/>
        <c:ser>
          <c:idx val="0"/>
          <c:order val="0"/>
          <c:tx>
            <c:strRef>
              <c:f>Sheet1!$B$1</c:f>
              <c:strCache>
                <c:ptCount val="1"/>
                <c:pt idx="0">
                  <c:v>by U.S. </c:v>
                </c:pt>
              </c:strCache>
            </c:strRef>
          </c:tx>
          <c:invertIfNegative val="0"/>
          <c:cat>
            <c:numRef>
              <c:f>Sheet1!$A$2:$A$18</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Sheet1!$B$2:$B$18</c:f>
              <c:numCache>
                <c:formatCode>General</c:formatCode>
                <c:ptCount val="17"/>
                <c:pt idx="0">
                  <c:v>0</c:v>
                </c:pt>
                <c:pt idx="1">
                  <c:v>0</c:v>
                </c:pt>
                <c:pt idx="2">
                  <c:v>1</c:v>
                </c:pt>
                <c:pt idx="3">
                  <c:v>0</c:v>
                </c:pt>
                <c:pt idx="4">
                  <c:v>1</c:v>
                </c:pt>
                <c:pt idx="5">
                  <c:v>3</c:v>
                </c:pt>
                <c:pt idx="6">
                  <c:v>2</c:v>
                </c:pt>
                <c:pt idx="7">
                  <c:v>1</c:v>
                </c:pt>
                <c:pt idx="8">
                  <c:v>3</c:v>
                </c:pt>
                <c:pt idx="9">
                  <c:v>1</c:v>
                </c:pt>
                <c:pt idx="10">
                  <c:v>2</c:v>
                </c:pt>
                <c:pt idx="11">
                  <c:v>0</c:v>
                </c:pt>
                <c:pt idx="12">
                  <c:v>0</c:v>
                </c:pt>
                <c:pt idx="13">
                  <c:v>2</c:v>
                </c:pt>
                <c:pt idx="14">
                  <c:v>3</c:v>
                </c:pt>
                <c:pt idx="15">
                  <c:v>2</c:v>
                </c:pt>
                <c:pt idx="16">
                  <c:v>2</c:v>
                </c:pt>
              </c:numCache>
            </c:numRef>
          </c:val>
          <c:extLst>
            <c:ext xmlns:c16="http://schemas.microsoft.com/office/drawing/2014/chart" uri="{C3380CC4-5D6E-409C-BE32-E72D297353CC}">
              <c16:uniqueId val="{00000000-6571-4B8B-9E0D-992F25DBE04D}"/>
            </c:ext>
          </c:extLst>
        </c:ser>
        <c:ser>
          <c:idx val="1"/>
          <c:order val="1"/>
          <c:tx>
            <c:strRef>
              <c:f>Sheet1!$C$1</c:f>
              <c:strCache>
                <c:ptCount val="1"/>
                <c:pt idx="0">
                  <c:v>by China</c:v>
                </c:pt>
              </c:strCache>
            </c:strRef>
          </c:tx>
          <c:invertIfNegative val="0"/>
          <c:cat>
            <c:numRef>
              <c:f>Sheet1!$A$2:$A$18</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Sheet1!$C$2:$C$18</c:f>
              <c:numCache>
                <c:formatCode>General</c:formatCode>
                <c:ptCount val="17"/>
                <c:pt idx="0">
                  <c:v>1</c:v>
                </c:pt>
                <c:pt idx="1">
                  <c:v>0</c:v>
                </c:pt>
                <c:pt idx="2">
                  <c:v>0</c:v>
                </c:pt>
                <c:pt idx="3">
                  <c:v>0</c:v>
                </c:pt>
                <c:pt idx="4">
                  <c:v>0</c:v>
                </c:pt>
                <c:pt idx="5">
                  <c:v>1</c:v>
                </c:pt>
                <c:pt idx="6">
                  <c:v>1</c:v>
                </c:pt>
                <c:pt idx="7">
                  <c:v>2</c:v>
                </c:pt>
                <c:pt idx="8">
                  <c:v>0</c:v>
                </c:pt>
                <c:pt idx="9">
                  <c:v>1</c:v>
                </c:pt>
                <c:pt idx="10">
                  <c:v>2</c:v>
                </c:pt>
                <c:pt idx="11">
                  <c:v>1</c:v>
                </c:pt>
                <c:pt idx="12">
                  <c:v>0</c:v>
                </c:pt>
                <c:pt idx="13">
                  <c:v>0</c:v>
                </c:pt>
                <c:pt idx="14">
                  <c:v>1</c:v>
                </c:pt>
                <c:pt idx="16">
                  <c:v>5</c:v>
                </c:pt>
              </c:numCache>
            </c:numRef>
          </c:val>
          <c:extLst>
            <c:ext xmlns:c16="http://schemas.microsoft.com/office/drawing/2014/chart" uri="{C3380CC4-5D6E-409C-BE32-E72D297353CC}">
              <c16:uniqueId val="{00000001-6571-4B8B-9E0D-992F25DBE04D}"/>
            </c:ext>
          </c:extLst>
        </c:ser>
        <c:dLbls>
          <c:showLegendKey val="0"/>
          <c:showVal val="0"/>
          <c:showCatName val="0"/>
          <c:showSerName val="0"/>
          <c:showPercent val="0"/>
          <c:showBubbleSize val="0"/>
        </c:dLbls>
        <c:gapWidth val="150"/>
        <c:axId val="256797696"/>
        <c:axId val="256803584"/>
      </c:barChart>
      <c:catAx>
        <c:axId val="256797696"/>
        <c:scaling>
          <c:orientation val="minMax"/>
        </c:scaling>
        <c:delete val="0"/>
        <c:axPos val="b"/>
        <c:numFmt formatCode="General" sourceLinked="1"/>
        <c:majorTickMark val="out"/>
        <c:minorTickMark val="none"/>
        <c:tickLblPos val="nextTo"/>
        <c:crossAx val="256803584"/>
        <c:crosses val="autoZero"/>
        <c:auto val="1"/>
        <c:lblAlgn val="ctr"/>
        <c:lblOffset val="100"/>
        <c:noMultiLvlLbl val="0"/>
      </c:catAx>
      <c:valAx>
        <c:axId val="256803584"/>
        <c:scaling>
          <c:orientation val="minMax"/>
        </c:scaling>
        <c:delete val="0"/>
        <c:axPos val="l"/>
        <c:majorGridlines/>
        <c:minorGridlines>
          <c:spPr>
            <a:ln>
              <a:noFill/>
            </a:ln>
          </c:spPr>
        </c:minorGridlines>
        <c:numFmt formatCode="General" sourceLinked="1"/>
        <c:majorTickMark val="out"/>
        <c:minorTickMark val="none"/>
        <c:tickLblPos val="nextTo"/>
        <c:crossAx val="25679769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From United States</c:v>
                </c:pt>
              </c:strCache>
            </c:strRef>
          </c:tx>
          <c:invertIfNegative val="0"/>
          <c:cat>
            <c:numRef>
              <c:f>Sheet1!$A$2:$A$24</c:f>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2012</c:v>
                </c:pt>
                <c:pt idx="18">
                  <c:v>2013</c:v>
                </c:pt>
                <c:pt idx="19">
                  <c:v>2014</c:v>
                </c:pt>
                <c:pt idx="20">
                  <c:v>2015</c:v>
                </c:pt>
                <c:pt idx="21">
                  <c:v>2016</c:v>
                </c:pt>
                <c:pt idx="22">
                  <c:v>2017</c:v>
                </c:pt>
              </c:numCache>
            </c:numRef>
          </c:cat>
          <c:val>
            <c:numRef>
              <c:f>Sheet1!$B$2:$B$24</c:f>
              <c:numCache>
                <c:formatCode>General</c:formatCode>
                <c:ptCount val="23"/>
                <c:pt idx="0">
                  <c:v>1396</c:v>
                </c:pt>
                <c:pt idx="1">
                  <c:v>1627</c:v>
                </c:pt>
                <c:pt idx="2">
                  <c:v>2116</c:v>
                </c:pt>
                <c:pt idx="3">
                  <c:v>2278</c:v>
                </c:pt>
                <c:pt idx="4">
                  <c:v>2949</c:v>
                </c:pt>
                <c:pt idx="5">
                  <c:v>2942</c:v>
                </c:pt>
                <c:pt idx="6">
                  <c:v>3911</c:v>
                </c:pt>
                <c:pt idx="7">
                  <c:v>2493</c:v>
                </c:pt>
                <c:pt idx="8">
                  <c:v>4737</c:v>
                </c:pt>
                <c:pt idx="9">
                  <c:v>6391</c:v>
                </c:pt>
                <c:pt idx="10">
                  <c:v>8830</c:v>
                </c:pt>
                <c:pt idx="11">
                  <c:v>11064</c:v>
                </c:pt>
                <c:pt idx="12">
                  <c:v>13188</c:v>
                </c:pt>
                <c:pt idx="13">
                  <c:v>13200</c:v>
                </c:pt>
                <c:pt idx="14">
                  <c:v>13900</c:v>
                </c:pt>
                <c:pt idx="15">
                  <c:v>14596</c:v>
                </c:pt>
                <c:pt idx="16">
                  <c:v>14800</c:v>
                </c:pt>
                <c:pt idx="17">
                  <c:v>15000</c:v>
                </c:pt>
                <c:pt idx="18">
                  <c:v>15000</c:v>
                </c:pt>
                <c:pt idx="19">
                  <c:v>15000</c:v>
                </c:pt>
                <c:pt idx="20">
                  <c:v>12700</c:v>
                </c:pt>
                <c:pt idx="21">
                  <c:v>11688</c:v>
                </c:pt>
                <c:pt idx="22">
                  <c:v>11910</c:v>
                </c:pt>
              </c:numCache>
            </c:numRef>
          </c:val>
          <c:extLst>
            <c:ext xmlns:c16="http://schemas.microsoft.com/office/drawing/2014/chart" uri="{C3380CC4-5D6E-409C-BE32-E72D297353CC}">
              <c16:uniqueId val="{00000000-1F97-4B5D-9CC7-9CB3367F2721}"/>
            </c:ext>
          </c:extLst>
        </c:ser>
        <c:ser>
          <c:idx val="1"/>
          <c:order val="1"/>
          <c:tx>
            <c:strRef>
              <c:f>Sheet1!$C$1</c:f>
              <c:strCache>
                <c:ptCount val="1"/>
                <c:pt idx="0">
                  <c:v>From China</c:v>
                </c:pt>
              </c:strCache>
            </c:strRef>
          </c:tx>
          <c:invertIfNegative val="0"/>
          <c:cat>
            <c:numRef>
              <c:f>Sheet1!$A$2:$A$24</c:f>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2012</c:v>
                </c:pt>
                <c:pt idx="18">
                  <c:v>2013</c:v>
                </c:pt>
                <c:pt idx="19">
                  <c:v>2014</c:v>
                </c:pt>
                <c:pt idx="20">
                  <c:v>2015</c:v>
                </c:pt>
                <c:pt idx="21">
                  <c:v>2016</c:v>
                </c:pt>
                <c:pt idx="22">
                  <c:v>2017</c:v>
                </c:pt>
              </c:numCache>
            </c:numRef>
          </c:cat>
          <c:val>
            <c:numRef>
              <c:f>Sheet1!$C$2:$C$24</c:f>
              <c:numCache>
                <c:formatCode>General</c:formatCode>
                <c:ptCount val="23"/>
                <c:pt idx="0">
                  <c:v>39613</c:v>
                </c:pt>
                <c:pt idx="1">
                  <c:v>42503</c:v>
                </c:pt>
                <c:pt idx="2">
                  <c:v>46958</c:v>
                </c:pt>
                <c:pt idx="3">
                  <c:v>51001</c:v>
                </c:pt>
                <c:pt idx="4">
                  <c:v>54466</c:v>
                </c:pt>
                <c:pt idx="5">
                  <c:v>59939</c:v>
                </c:pt>
                <c:pt idx="6">
                  <c:v>63211</c:v>
                </c:pt>
                <c:pt idx="7">
                  <c:v>64757</c:v>
                </c:pt>
                <c:pt idx="8">
                  <c:v>61765</c:v>
                </c:pt>
                <c:pt idx="9">
                  <c:v>62523</c:v>
                </c:pt>
                <c:pt idx="10">
                  <c:v>62582</c:v>
                </c:pt>
                <c:pt idx="11">
                  <c:v>67723</c:v>
                </c:pt>
                <c:pt idx="12">
                  <c:v>81127</c:v>
                </c:pt>
                <c:pt idx="13">
                  <c:v>98235</c:v>
                </c:pt>
                <c:pt idx="14">
                  <c:v>127628</c:v>
                </c:pt>
                <c:pt idx="15">
                  <c:v>161000</c:v>
                </c:pt>
                <c:pt idx="16">
                  <c:v>194000</c:v>
                </c:pt>
                <c:pt idx="17">
                  <c:v>274000</c:v>
                </c:pt>
                <c:pt idx="18">
                  <c:v>274000</c:v>
                </c:pt>
                <c:pt idx="19">
                  <c:v>304000</c:v>
                </c:pt>
                <c:pt idx="20">
                  <c:v>329000</c:v>
                </c:pt>
                <c:pt idx="21">
                  <c:v>350755</c:v>
                </c:pt>
                <c:pt idx="22">
                  <c:v>363341</c:v>
                </c:pt>
              </c:numCache>
            </c:numRef>
          </c:val>
          <c:extLst>
            <c:ext xmlns:c16="http://schemas.microsoft.com/office/drawing/2014/chart" uri="{C3380CC4-5D6E-409C-BE32-E72D297353CC}">
              <c16:uniqueId val="{00000001-1F97-4B5D-9CC7-9CB3367F2721}"/>
            </c:ext>
          </c:extLst>
        </c:ser>
        <c:dLbls>
          <c:showLegendKey val="0"/>
          <c:showVal val="0"/>
          <c:showCatName val="0"/>
          <c:showSerName val="0"/>
          <c:showPercent val="0"/>
          <c:showBubbleSize val="0"/>
        </c:dLbls>
        <c:gapWidth val="150"/>
        <c:axId val="254365696"/>
        <c:axId val="254367232"/>
      </c:barChart>
      <c:catAx>
        <c:axId val="254365696"/>
        <c:scaling>
          <c:orientation val="minMax"/>
        </c:scaling>
        <c:delete val="0"/>
        <c:axPos val="b"/>
        <c:numFmt formatCode="General" sourceLinked="1"/>
        <c:majorTickMark val="out"/>
        <c:minorTickMark val="none"/>
        <c:tickLblPos val="nextTo"/>
        <c:crossAx val="254367232"/>
        <c:crosses val="autoZero"/>
        <c:auto val="1"/>
        <c:lblAlgn val="ctr"/>
        <c:lblOffset val="100"/>
        <c:noMultiLvlLbl val="0"/>
      </c:catAx>
      <c:valAx>
        <c:axId val="254367232"/>
        <c:scaling>
          <c:orientation val="minMax"/>
        </c:scaling>
        <c:delete val="0"/>
        <c:axPos val="l"/>
        <c:majorGridlines/>
        <c:numFmt formatCode="General" sourceLinked="1"/>
        <c:majorTickMark val="out"/>
        <c:minorTickMark val="none"/>
        <c:tickLblPos val="nextTo"/>
        <c:crossAx val="25436569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 students </c:v>
                </c:pt>
              </c:strCache>
            </c:strRef>
          </c:tx>
          <c:invertIfNegative val="0"/>
          <c:cat>
            <c:numRef>
              <c:f>Sheet1!$A$2:$A$10</c:f>
              <c:numCache>
                <c:formatCode>General</c:formatCode>
                <c:ptCount val="9"/>
                <c:pt idx="0">
                  <c:v>1983</c:v>
                </c:pt>
                <c:pt idx="1">
                  <c:v>1990</c:v>
                </c:pt>
                <c:pt idx="2">
                  <c:v>1995</c:v>
                </c:pt>
                <c:pt idx="3">
                  <c:v>1998</c:v>
                </c:pt>
                <c:pt idx="4">
                  <c:v>2002</c:v>
                </c:pt>
                <c:pt idx="5">
                  <c:v>2006</c:v>
                </c:pt>
                <c:pt idx="6">
                  <c:v>2009</c:v>
                </c:pt>
                <c:pt idx="7">
                  <c:v>2013</c:v>
                </c:pt>
                <c:pt idx="8">
                  <c:v>2016</c:v>
                </c:pt>
              </c:numCache>
            </c:numRef>
          </c:cat>
          <c:val>
            <c:numRef>
              <c:f>Sheet1!$B$2:$B$10</c:f>
              <c:numCache>
                <c:formatCode>General</c:formatCode>
                <c:ptCount val="9"/>
                <c:pt idx="0">
                  <c:v>13178</c:v>
                </c:pt>
                <c:pt idx="1">
                  <c:v>19427</c:v>
                </c:pt>
                <c:pt idx="2">
                  <c:v>26471</c:v>
                </c:pt>
                <c:pt idx="3">
                  <c:v>28456</c:v>
                </c:pt>
                <c:pt idx="4">
                  <c:v>34153</c:v>
                </c:pt>
                <c:pt idx="5">
                  <c:v>51582</c:v>
                </c:pt>
                <c:pt idx="6">
                  <c:v>60976</c:v>
                </c:pt>
                <c:pt idx="7">
                  <c:v>61111</c:v>
                </c:pt>
                <c:pt idx="8">
                  <c:v>53069</c:v>
                </c:pt>
              </c:numCache>
            </c:numRef>
          </c:val>
          <c:extLst>
            <c:ext xmlns:c16="http://schemas.microsoft.com/office/drawing/2014/chart" uri="{C3380CC4-5D6E-409C-BE32-E72D297353CC}">
              <c16:uniqueId val="{00000000-4D03-4C1B-8FDF-7412CBA0880D}"/>
            </c:ext>
          </c:extLst>
        </c:ser>
        <c:dLbls>
          <c:showLegendKey val="0"/>
          <c:showVal val="0"/>
          <c:showCatName val="0"/>
          <c:showSerName val="0"/>
          <c:showPercent val="0"/>
          <c:showBubbleSize val="0"/>
        </c:dLbls>
        <c:gapWidth val="150"/>
        <c:axId val="254453632"/>
        <c:axId val="254455168"/>
      </c:barChart>
      <c:catAx>
        <c:axId val="254453632"/>
        <c:scaling>
          <c:orientation val="minMax"/>
        </c:scaling>
        <c:delete val="0"/>
        <c:axPos val="b"/>
        <c:numFmt formatCode="General" sourceLinked="1"/>
        <c:majorTickMark val="out"/>
        <c:minorTickMark val="none"/>
        <c:tickLblPos val="nextTo"/>
        <c:txPr>
          <a:bodyPr rot="-2700000"/>
          <a:lstStyle/>
          <a:p>
            <a:pPr>
              <a:defRPr/>
            </a:pPr>
            <a:endParaRPr lang="en-US"/>
          </a:p>
        </c:txPr>
        <c:crossAx val="254455168"/>
        <c:crosses val="autoZero"/>
        <c:auto val="1"/>
        <c:lblAlgn val="ctr"/>
        <c:lblOffset val="100"/>
        <c:noMultiLvlLbl val="0"/>
      </c:catAx>
      <c:valAx>
        <c:axId val="254455168"/>
        <c:scaling>
          <c:orientation val="minMax"/>
        </c:scaling>
        <c:delete val="0"/>
        <c:axPos val="l"/>
        <c:majorGridlines/>
        <c:numFmt formatCode="General" sourceLinked="1"/>
        <c:majorTickMark val="out"/>
        <c:minorTickMark val="none"/>
        <c:tickLblPos val="nextTo"/>
        <c:crossAx val="25445363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Approve</c:v>
                </c:pt>
              </c:strCache>
            </c:strRef>
          </c:tx>
          <c:spPr>
            <a:solidFill>
              <a:srgbClr val="00B050"/>
            </a:solidFill>
            <a:ln>
              <a:noFill/>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Sheet1!$B$2:$B$14</c:f>
              <c:numCache>
                <c:formatCode>General</c:formatCode>
                <c:ptCount val="13"/>
                <c:pt idx="0">
                  <c:v>43</c:v>
                </c:pt>
                <c:pt idx="1">
                  <c:v>52</c:v>
                </c:pt>
                <c:pt idx="2">
                  <c:v>42</c:v>
                </c:pt>
                <c:pt idx="3">
                  <c:v>39</c:v>
                </c:pt>
                <c:pt idx="4">
                  <c:v>50</c:v>
                </c:pt>
                <c:pt idx="5">
                  <c:v>49</c:v>
                </c:pt>
                <c:pt idx="6">
                  <c:v>51</c:v>
                </c:pt>
                <c:pt idx="7">
                  <c:v>40</c:v>
                </c:pt>
                <c:pt idx="8">
                  <c:v>37</c:v>
                </c:pt>
                <c:pt idx="9">
                  <c:v>35</c:v>
                </c:pt>
                <c:pt idx="10">
                  <c:v>38</c:v>
                </c:pt>
                <c:pt idx="11">
                  <c:v>37</c:v>
                </c:pt>
                <c:pt idx="12">
                  <c:v>44</c:v>
                </c:pt>
              </c:numCache>
            </c:numRef>
          </c:val>
          <c:extLst>
            <c:ext xmlns:c16="http://schemas.microsoft.com/office/drawing/2014/chart" uri="{C3380CC4-5D6E-409C-BE32-E72D297353CC}">
              <c16:uniqueId val="{00000000-5BD4-4B0E-B71B-EC8F3FD72642}"/>
            </c:ext>
          </c:extLst>
        </c:ser>
        <c:dLbls>
          <c:showLegendKey val="0"/>
          <c:showVal val="0"/>
          <c:showCatName val="0"/>
          <c:showSerName val="0"/>
          <c:showPercent val="0"/>
          <c:showBubbleSize val="0"/>
        </c:dLbls>
        <c:gapWidth val="150"/>
        <c:axId val="254498304"/>
        <c:axId val="254499840"/>
      </c:barChart>
      <c:catAx>
        <c:axId val="254498304"/>
        <c:scaling>
          <c:orientation val="minMax"/>
        </c:scaling>
        <c:delete val="0"/>
        <c:axPos val="b"/>
        <c:numFmt formatCode="General" sourceLinked="1"/>
        <c:majorTickMark val="out"/>
        <c:minorTickMark val="none"/>
        <c:tickLblPos val="nextTo"/>
        <c:crossAx val="254499840"/>
        <c:crosses val="autoZero"/>
        <c:auto val="1"/>
        <c:lblAlgn val="ctr"/>
        <c:lblOffset val="100"/>
        <c:noMultiLvlLbl val="0"/>
      </c:catAx>
      <c:valAx>
        <c:axId val="254499840"/>
        <c:scaling>
          <c:orientation val="minMax"/>
        </c:scaling>
        <c:delete val="0"/>
        <c:axPos val="l"/>
        <c:majorGridlines/>
        <c:numFmt formatCode="General" sourceLinked="1"/>
        <c:majorTickMark val="out"/>
        <c:minorTickMark val="none"/>
        <c:tickLblPos val="nextTo"/>
        <c:crossAx val="2544983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050"/>
            </a:solidFill>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Sheet1!$B$2:$B$14</c:f>
              <c:numCache>
                <c:formatCode>General</c:formatCode>
                <c:ptCount val="13"/>
                <c:pt idx="0">
                  <c:v>42</c:v>
                </c:pt>
                <c:pt idx="1">
                  <c:v>47</c:v>
                </c:pt>
                <c:pt idx="2">
                  <c:v>34</c:v>
                </c:pt>
                <c:pt idx="3">
                  <c:v>41</c:v>
                </c:pt>
                <c:pt idx="4">
                  <c:v>47</c:v>
                </c:pt>
                <c:pt idx="5">
                  <c:v>58</c:v>
                </c:pt>
                <c:pt idx="6">
                  <c:v>44</c:v>
                </c:pt>
                <c:pt idx="7">
                  <c:v>43</c:v>
                </c:pt>
                <c:pt idx="8">
                  <c:v>40</c:v>
                </c:pt>
                <c:pt idx="9">
                  <c:v>50</c:v>
                </c:pt>
                <c:pt idx="10">
                  <c:v>44</c:v>
                </c:pt>
                <c:pt idx="11">
                  <c:v>50</c:v>
                </c:pt>
              </c:numCache>
            </c:numRef>
          </c:val>
          <c:extLst>
            <c:ext xmlns:c16="http://schemas.microsoft.com/office/drawing/2014/chart" uri="{C3380CC4-5D6E-409C-BE32-E72D297353CC}">
              <c16:uniqueId val="{00000000-BE7E-45B2-8944-C9F0C4C362BF}"/>
            </c:ext>
          </c:extLst>
        </c:ser>
        <c:dLbls>
          <c:showLegendKey val="0"/>
          <c:showVal val="0"/>
          <c:showCatName val="0"/>
          <c:showSerName val="0"/>
          <c:showPercent val="0"/>
          <c:showBubbleSize val="0"/>
        </c:dLbls>
        <c:gapWidth val="150"/>
        <c:axId val="254535936"/>
        <c:axId val="254537728"/>
      </c:barChart>
      <c:catAx>
        <c:axId val="254535936"/>
        <c:scaling>
          <c:orientation val="minMax"/>
        </c:scaling>
        <c:delete val="0"/>
        <c:axPos val="b"/>
        <c:numFmt formatCode="General" sourceLinked="1"/>
        <c:majorTickMark val="out"/>
        <c:minorTickMark val="none"/>
        <c:tickLblPos val="nextTo"/>
        <c:crossAx val="254537728"/>
        <c:crosses val="autoZero"/>
        <c:auto val="1"/>
        <c:lblAlgn val="ctr"/>
        <c:lblOffset val="100"/>
        <c:noMultiLvlLbl val="0"/>
      </c:catAx>
      <c:valAx>
        <c:axId val="254537728"/>
        <c:scaling>
          <c:orientation val="minMax"/>
        </c:scaling>
        <c:delete val="0"/>
        <c:axPos val="l"/>
        <c:majorGridlines/>
        <c:numFmt formatCode="General" sourceLinked="1"/>
        <c:majorTickMark val="out"/>
        <c:minorTickMark val="none"/>
        <c:tickLblPos val="nextTo"/>
        <c:crossAx val="2545359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Sheet1!$A$2:$A$34</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Sheet1!$B$2:$B$34</c:f>
              <c:numCache>
                <c:formatCode>General</c:formatCode>
                <c:ptCount val="33"/>
                <c:pt idx="0">
                  <c:v>75</c:v>
                </c:pt>
                <c:pt idx="1">
                  <c:v>75</c:v>
                </c:pt>
                <c:pt idx="2">
                  <c:v>75</c:v>
                </c:pt>
                <c:pt idx="3">
                  <c:v>75</c:v>
                </c:pt>
                <c:pt idx="4">
                  <c:v>75</c:v>
                </c:pt>
                <c:pt idx="5">
                  <c:v>75</c:v>
                </c:pt>
                <c:pt idx="6">
                  <c:v>75</c:v>
                </c:pt>
                <c:pt idx="7">
                  <c:v>76</c:v>
                </c:pt>
                <c:pt idx="8">
                  <c:v>75</c:v>
                </c:pt>
                <c:pt idx="9">
                  <c:v>76</c:v>
                </c:pt>
                <c:pt idx="10">
                  <c:v>76</c:v>
                </c:pt>
                <c:pt idx="11">
                  <c:v>76</c:v>
                </c:pt>
                <c:pt idx="12">
                  <c:v>76</c:v>
                </c:pt>
                <c:pt idx="13">
                  <c:v>77</c:v>
                </c:pt>
                <c:pt idx="14">
                  <c:v>77</c:v>
                </c:pt>
                <c:pt idx="15">
                  <c:v>77</c:v>
                </c:pt>
                <c:pt idx="16">
                  <c:v>77</c:v>
                </c:pt>
                <c:pt idx="17">
                  <c:v>77</c:v>
                </c:pt>
                <c:pt idx="18">
                  <c:v>77</c:v>
                </c:pt>
                <c:pt idx="19">
                  <c:v>77</c:v>
                </c:pt>
                <c:pt idx="20">
                  <c:v>78</c:v>
                </c:pt>
                <c:pt idx="21">
                  <c:v>78</c:v>
                </c:pt>
                <c:pt idx="22">
                  <c:v>78</c:v>
                </c:pt>
                <c:pt idx="23">
                  <c:v>78</c:v>
                </c:pt>
                <c:pt idx="24">
                  <c:v>78</c:v>
                </c:pt>
                <c:pt idx="25">
                  <c:v>78</c:v>
                </c:pt>
                <c:pt idx="26">
                  <c:v>79</c:v>
                </c:pt>
                <c:pt idx="27">
                  <c:v>79</c:v>
                </c:pt>
                <c:pt idx="28">
                  <c:v>79</c:v>
                </c:pt>
                <c:pt idx="29">
                  <c:v>79</c:v>
                </c:pt>
                <c:pt idx="30">
                  <c:v>78.8</c:v>
                </c:pt>
                <c:pt idx="31">
                  <c:v>78.7</c:v>
                </c:pt>
                <c:pt idx="32">
                  <c:v>78.7</c:v>
                </c:pt>
              </c:numCache>
            </c:numRef>
          </c:val>
          <c:extLst>
            <c:ext xmlns:c16="http://schemas.microsoft.com/office/drawing/2014/chart" uri="{C3380CC4-5D6E-409C-BE32-E72D297353CC}">
              <c16:uniqueId val="{00000000-6C2A-42CE-B1C5-6400C6494799}"/>
            </c:ext>
          </c:extLst>
        </c:ser>
        <c:ser>
          <c:idx val="1"/>
          <c:order val="1"/>
          <c:tx>
            <c:strRef>
              <c:f>Sheet1!$C$1</c:f>
              <c:strCache>
                <c:ptCount val="1"/>
                <c:pt idx="0">
                  <c:v>China</c:v>
                </c:pt>
              </c:strCache>
            </c:strRef>
          </c:tx>
          <c:invertIfNegative val="0"/>
          <c:cat>
            <c:numRef>
              <c:f>Sheet1!$A$2:$A$34</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Sheet1!$C$2:$C$34</c:f>
              <c:numCache>
                <c:formatCode>General</c:formatCode>
                <c:ptCount val="33"/>
                <c:pt idx="0">
                  <c:v>67</c:v>
                </c:pt>
                <c:pt idx="1">
                  <c:v>67</c:v>
                </c:pt>
                <c:pt idx="2">
                  <c:v>67</c:v>
                </c:pt>
                <c:pt idx="3">
                  <c:v>68</c:v>
                </c:pt>
                <c:pt idx="4">
                  <c:v>68</c:v>
                </c:pt>
                <c:pt idx="5">
                  <c:v>68</c:v>
                </c:pt>
                <c:pt idx="6">
                  <c:v>68</c:v>
                </c:pt>
                <c:pt idx="7">
                  <c:v>69</c:v>
                </c:pt>
                <c:pt idx="8">
                  <c:v>69</c:v>
                </c:pt>
                <c:pt idx="9">
                  <c:v>69</c:v>
                </c:pt>
                <c:pt idx="10">
                  <c:v>70</c:v>
                </c:pt>
                <c:pt idx="11">
                  <c:v>70</c:v>
                </c:pt>
                <c:pt idx="12">
                  <c:v>70</c:v>
                </c:pt>
                <c:pt idx="13">
                  <c:v>71</c:v>
                </c:pt>
                <c:pt idx="14">
                  <c:v>71</c:v>
                </c:pt>
                <c:pt idx="15">
                  <c:v>71</c:v>
                </c:pt>
                <c:pt idx="16">
                  <c:v>72</c:v>
                </c:pt>
                <c:pt idx="17">
                  <c:v>72</c:v>
                </c:pt>
                <c:pt idx="18">
                  <c:v>72</c:v>
                </c:pt>
                <c:pt idx="19">
                  <c:v>72</c:v>
                </c:pt>
                <c:pt idx="20">
                  <c:v>73</c:v>
                </c:pt>
                <c:pt idx="21">
                  <c:v>73</c:v>
                </c:pt>
                <c:pt idx="22">
                  <c:v>73</c:v>
                </c:pt>
                <c:pt idx="23">
                  <c:v>73</c:v>
                </c:pt>
                <c:pt idx="24">
                  <c:v>73</c:v>
                </c:pt>
                <c:pt idx="25">
                  <c:v>73</c:v>
                </c:pt>
                <c:pt idx="26">
                  <c:v>74</c:v>
                </c:pt>
                <c:pt idx="27">
                  <c:v>75</c:v>
                </c:pt>
                <c:pt idx="28">
                  <c:v>75</c:v>
                </c:pt>
                <c:pt idx="29">
                  <c:v>76</c:v>
                </c:pt>
                <c:pt idx="30">
                  <c:v>76</c:v>
                </c:pt>
                <c:pt idx="31">
                  <c:v>76.099999999999994</c:v>
                </c:pt>
                <c:pt idx="32">
                  <c:v>76.3</c:v>
                </c:pt>
              </c:numCache>
            </c:numRef>
          </c:val>
          <c:extLst>
            <c:ext xmlns:c16="http://schemas.microsoft.com/office/drawing/2014/chart" uri="{C3380CC4-5D6E-409C-BE32-E72D297353CC}">
              <c16:uniqueId val="{00000001-6C2A-42CE-B1C5-6400C6494799}"/>
            </c:ext>
          </c:extLst>
        </c:ser>
        <c:ser>
          <c:idx val="2"/>
          <c:order val="2"/>
          <c:tx>
            <c:strRef>
              <c:f>Sheet1!$D$1</c:f>
              <c:strCache>
                <c:ptCount val="1"/>
                <c:pt idx="0">
                  <c:v>Hong Kong SAR</c:v>
                </c:pt>
              </c:strCache>
            </c:strRef>
          </c:tx>
          <c:invertIfNegative val="0"/>
          <c:cat>
            <c:numRef>
              <c:f>Sheet1!$A$2:$A$34</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Sheet1!$D$2:$D$34</c:f>
              <c:numCache>
                <c:formatCode>General</c:formatCode>
                <c:ptCount val="33"/>
                <c:pt idx="0">
                  <c:v>76</c:v>
                </c:pt>
                <c:pt idx="1">
                  <c:v>77</c:v>
                </c:pt>
                <c:pt idx="2">
                  <c:v>77</c:v>
                </c:pt>
                <c:pt idx="3">
                  <c:v>77</c:v>
                </c:pt>
                <c:pt idx="4">
                  <c:v>77</c:v>
                </c:pt>
                <c:pt idx="5">
                  <c:v>77</c:v>
                </c:pt>
                <c:pt idx="6">
                  <c:v>78</c:v>
                </c:pt>
                <c:pt idx="7">
                  <c:v>78</c:v>
                </c:pt>
                <c:pt idx="8">
                  <c:v>78</c:v>
                </c:pt>
                <c:pt idx="9">
                  <c:v>79</c:v>
                </c:pt>
                <c:pt idx="10">
                  <c:v>79</c:v>
                </c:pt>
                <c:pt idx="11">
                  <c:v>80</c:v>
                </c:pt>
                <c:pt idx="12">
                  <c:v>80</c:v>
                </c:pt>
                <c:pt idx="13">
                  <c:v>80</c:v>
                </c:pt>
                <c:pt idx="14">
                  <c:v>80</c:v>
                </c:pt>
                <c:pt idx="15">
                  <c:v>81</c:v>
                </c:pt>
                <c:pt idx="16">
                  <c:v>81</c:v>
                </c:pt>
                <c:pt idx="17">
                  <c:v>81</c:v>
                </c:pt>
                <c:pt idx="18">
                  <c:v>81</c:v>
                </c:pt>
                <c:pt idx="19">
                  <c:v>82</c:v>
                </c:pt>
                <c:pt idx="20">
                  <c:v>82</c:v>
                </c:pt>
                <c:pt idx="21">
                  <c:v>82</c:v>
                </c:pt>
                <c:pt idx="22">
                  <c:v>82</c:v>
                </c:pt>
                <c:pt idx="23">
                  <c:v>82</c:v>
                </c:pt>
                <c:pt idx="24">
                  <c:v>83</c:v>
                </c:pt>
                <c:pt idx="25">
                  <c:v>83</c:v>
                </c:pt>
                <c:pt idx="26">
                  <c:v>83</c:v>
                </c:pt>
                <c:pt idx="27">
                  <c:v>83</c:v>
                </c:pt>
                <c:pt idx="28">
                  <c:v>84</c:v>
                </c:pt>
                <c:pt idx="29">
                  <c:v>84</c:v>
                </c:pt>
                <c:pt idx="30">
                  <c:v>84</c:v>
                </c:pt>
                <c:pt idx="31">
                  <c:v>84.3</c:v>
                </c:pt>
                <c:pt idx="32">
                  <c:v>84.2</c:v>
                </c:pt>
              </c:numCache>
            </c:numRef>
          </c:val>
          <c:extLst>
            <c:ext xmlns:c16="http://schemas.microsoft.com/office/drawing/2014/chart" uri="{C3380CC4-5D6E-409C-BE32-E72D297353CC}">
              <c16:uniqueId val="{00000002-6C2A-42CE-B1C5-6400C6494799}"/>
            </c:ext>
          </c:extLst>
        </c:ser>
        <c:dLbls>
          <c:showLegendKey val="0"/>
          <c:showVal val="0"/>
          <c:showCatName val="0"/>
          <c:showSerName val="0"/>
          <c:showPercent val="0"/>
          <c:showBubbleSize val="0"/>
        </c:dLbls>
        <c:gapWidth val="150"/>
        <c:axId val="156803840"/>
        <c:axId val="156805376"/>
      </c:barChart>
      <c:catAx>
        <c:axId val="156803840"/>
        <c:scaling>
          <c:orientation val="minMax"/>
        </c:scaling>
        <c:delete val="0"/>
        <c:axPos val="b"/>
        <c:numFmt formatCode="General" sourceLinked="1"/>
        <c:majorTickMark val="out"/>
        <c:minorTickMark val="none"/>
        <c:tickLblPos val="nextTo"/>
        <c:txPr>
          <a:bodyPr rot="-2700000"/>
          <a:lstStyle/>
          <a:p>
            <a:pPr>
              <a:defRPr/>
            </a:pPr>
            <a:endParaRPr lang="en-US"/>
          </a:p>
        </c:txPr>
        <c:crossAx val="156805376"/>
        <c:crosses val="autoZero"/>
        <c:auto val="1"/>
        <c:lblAlgn val="ctr"/>
        <c:lblOffset val="100"/>
        <c:noMultiLvlLbl val="0"/>
      </c:catAx>
      <c:valAx>
        <c:axId val="156805376"/>
        <c:scaling>
          <c:orientation val="minMax"/>
        </c:scaling>
        <c:delete val="0"/>
        <c:axPos val="l"/>
        <c:majorGridlines/>
        <c:numFmt formatCode="General" sourceLinked="1"/>
        <c:majorTickMark val="out"/>
        <c:minorTickMark val="none"/>
        <c:tickLblPos val="nextTo"/>
        <c:crossAx val="15680384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Sheet1!$A$2:$A$12</c:f>
              <c:numCache>
                <c:formatCode>General</c:formatCode>
                <c:ptCount val="11"/>
                <c:pt idx="0">
                  <c:v>1995</c:v>
                </c:pt>
                <c:pt idx="1">
                  <c:v>2000</c:v>
                </c:pt>
                <c:pt idx="2">
                  <c:v>2005</c:v>
                </c:pt>
                <c:pt idx="3">
                  <c:v>2010</c:v>
                </c:pt>
                <c:pt idx="4">
                  <c:v>2011</c:v>
                </c:pt>
                <c:pt idx="5">
                  <c:v>2012</c:v>
                </c:pt>
                <c:pt idx="6">
                  <c:v>2013</c:v>
                </c:pt>
                <c:pt idx="7">
                  <c:v>2014</c:v>
                </c:pt>
                <c:pt idx="8">
                  <c:v>2015</c:v>
                </c:pt>
                <c:pt idx="9">
                  <c:v>2016</c:v>
                </c:pt>
                <c:pt idx="10">
                  <c:v>2017</c:v>
                </c:pt>
              </c:numCache>
            </c:numRef>
          </c:cat>
          <c:val>
            <c:numRef>
              <c:f>Sheet1!$B$2:$B$12</c:f>
              <c:numCache>
                <c:formatCode>General</c:formatCode>
                <c:ptCount val="11"/>
                <c:pt idx="0">
                  <c:v>0.30499999999999999</c:v>
                </c:pt>
                <c:pt idx="2">
                  <c:v>0.26400000000000001</c:v>
                </c:pt>
                <c:pt idx="3">
                  <c:v>0.24199999999999999</c:v>
                </c:pt>
                <c:pt idx="4">
                  <c:v>0.23699999999999999</c:v>
                </c:pt>
                <c:pt idx="5">
                  <c:v>0.22700000000000001</c:v>
                </c:pt>
                <c:pt idx="6">
                  <c:v>0.222</c:v>
                </c:pt>
                <c:pt idx="7">
                  <c:v>0.21199999999999999</c:v>
                </c:pt>
                <c:pt idx="8">
                  <c:v>0.20599999999999999</c:v>
                </c:pt>
                <c:pt idx="9">
                  <c:v>0.189</c:v>
                </c:pt>
                <c:pt idx="10">
                  <c:v>0.189</c:v>
                </c:pt>
              </c:numCache>
            </c:numRef>
          </c:val>
          <c:extLst>
            <c:ext xmlns:c16="http://schemas.microsoft.com/office/drawing/2014/chart" uri="{C3380CC4-5D6E-409C-BE32-E72D297353CC}">
              <c16:uniqueId val="{00000000-AB17-493B-B405-071AD6037957}"/>
            </c:ext>
          </c:extLst>
        </c:ser>
        <c:ser>
          <c:idx val="1"/>
          <c:order val="1"/>
          <c:tx>
            <c:strRef>
              <c:f>Sheet1!$C$1</c:f>
              <c:strCache>
                <c:ptCount val="1"/>
                <c:pt idx="0">
                  <c:v>China</c:v>
                </c:pt>
              </c:strCache>
            </c:strRef>
          </c:tx>
          <c:invertIfNegative val="0"/>
          <c:cat>
            <c:numRef>
              <c:f>Sheet1!$A$2:$A$12</c:f>
              <c:numCache>
                <c:formatCode>General</c:formatCode>
                <c:ptCount val="11"/>
                <c:pt idx="0">
                  <c:v>1995</c:v>
                </c:pt>
                <c:pt idx="1">
                  <c:v>2000</c:v>
                </c:pt>
                <c:pt idx="2">
                  <c:v>2005</c:v>
                </c:pt>
                <c:pt idx="3">
                  <c:v>2010</c:v>
                </c:pt>
                <c:pt idx="4">
                  <c:v>2011</c:v>
                </c:pt>
                <c:pt idx="5">
                  <c:v>2012</c:v>
                </c:pt>
                <c:pt idx="6">
                  <c:v>2013</c:v>
                </c:pt>
                <c:pt idx="7">
                  <c:v>2014</c:v>
                </c:pt>
                <c:pt idx="8">
                  <c:v>2015</c:v>
                </c:pt>
                <c:pt idx="9">
                  <c:v>2016</c:v>
                </c:pt>
                <c:pt idx="10">
                  <c:v>2017</c:v>
                </c:pt>
              </c:numCache>
            </c:numRef>
          </c:cat>
          <c:val>
            <c:numRef>
              <c:f>Sheet1!$C$2:$C$12</c:f>
              <c:numCache>
                <c:formatCode>General</c:formatCode>
                <c:ptCount val="11"/>
                <c:pt idx="1">
                  <c:v>0.255</c:v>
                </c:pt>
                <c:pt idx="2">
                  <c:v>0.23100000000000001</c:v>
                </c:pt>
                <c:pt idx="3">
                  <c:v>0.189</c:v>
                </c:pt>
                <c:pt idx="4">
                  <c:v>0.183</c:v>
                </c:pt>
                <c:pt idx="5">
                  <c:v>0.17699999999999999</c:v>
                </c:pt>
                <c:pt idx="6">
                  <c:v>0.16500000000000001</c:v>
                </c:pt>
                <c:pt idx="7">
                  <c:v>0.161</c:v>
                </c:pt>
                <c:pt idx="8">
                  <c:v>0.157</c:v>
                </c:pt>
                <c:pt idx="9">
                  <c:v>0.154</c:v>
                </c:pt>
                <c:pt idx="10">
                  <c:v>0.152</c:v>
                </c:pt>
              </c:numCache>
            </c:numRef>
          </c:val>
          <c:extLst>
            <c:ext xmlns:c16="http://schemas.microsoft.com/office/drawing/2014/chart" uri="{C3380CC4-5D6E-409C-BE32-E72D297353CC}">
              <c16:uniqueId val="{00000001-AB17-493B-B405-071AD6037957}"/>
            </c:ext>
          </c:extLst>
        </c:ser>
        <c:dLbls>
          <c:showLegendKey val="0"/>
          <c:showVal val="0"/>
          <c:showCatName val="0"/>
          <c:showSerName val="0"/>
          <c:showPercent val="0"/>
          <c:showBubbleSize val="0"/>
        </c:dLbls>
        <c:gapWidth val="150"/>
        <c:axId val="156672384"/>
        <c:axId val="156673920"/>
      </c:barChart>
      <c:catAx>
        <c:axId val="156672384"/>
        <c:scaling>
          <c:orientation val="minMax"/>
        </c:scaling>
        <c:delete val="0"/>
        <c:axPos val="b"/>
        <c:numFmt formatCode="General" sourceLinked="1"/>
        <c:majorTickMark val="out"/>
        <c:minorTickMark val="none"/>
        <c:tickLblPos val="nextTo"/>
        <c:crossAx val="156673920"/>
        <c:crosses val="autoZero"/>
        <c:auto val="1"/>
        <c:lblAlgn val="ctr"/>
        <c:lblOffset val="100"/>
        <c:noMultiLvlLbl val="0"/>
      </c:catAx>
      <c:valAx>
        <c:axId val="156673920"/>
        <c:scaling>
          <c:orientation val="minMax"/>
        </c:scaling>
        <c:delete val="0"/>
        <c:axPos val="l"/>
        <c:majorGridlines/>
        <c:numFmt formatCode="General" sourceLinked="1"/>
        <c:majorTickMark val="out"/>
        <c:minorTickMark val="none"/>
        <c:tickLblPos val="nextTo"/>
        <c:crossAx val="15667238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Sheet1!$A$2:$A$23</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Sheet1!$B$2:$B$23</c:f>
              <c:numCache>
                <c:formatCode>General</c:formatCode>
                <c:ptCount val="22"/>
                <c:pt idx="0">
                  <c:v>8.1</c:v>
                </c:pt>
                <c:pt idx="1">
                  <c:v>7.3</c:v>
                </c:pt>
                <c:pt idx="2">
                  <c:v>6.7</c:v>
                </c:pt>
                <c:pt idx="3">
                  <c:v>6.2</c:v>
                </c:pt>
                <c:pt idx="4">
                  <c:v>5.6</c:v>
                </c:pt>
                <c:pt idx="5">
                  <c:v>5.5</c:v>
                </c:pt>
                <c:pt idx="6">
                  <c:v>5.6</c:v>
                </c:pt>
                <c:pt idx="7">
                  <c:v>5.6</c:v>
                </c:pt>
                <c:pt idx="8">
                  <c:v>5.7</c:v>
                </c:pt>
                <c:pt idx="9">
                  <c:v>5.5</c:v>
                </c:pt>
                <c:pt idx="10">
                  <c:v>5.6</c:v>
                </c:pt>
                <c:pt idx="11">
                  <c:v>5.8</c:v>
                </c:pt>
                <c:pt idx="12">
                  <c:v>5.7</c:v>
                </c:pt>
                <c:pt idx="13">
                  <c:v>5.4</c:v>
                </c:pt>
                <c:pt idx="14">
                  <c:v>5</c:v>
                </c:pt>
                <c:pt idx="15">
                  <c:v>4.8</c:v>
                </c:pt>
                <c:pt idx="16">
                  <c:v>5</c:v>
                </c:pt>
                <c:pt idx="17">
                  <c:v>5</c:v>
                </c:pt>
                <c:pt idx="18">
                  <c:v>4</c:v>
                </c:pt>
                <c:pt idx="19">
                  <c:v>4.5</c:v>
                </c:pt>
                <c:pt idx="20">
                  <c:v>5</c:v>
                </c:pt>
                <c:pt idx="21">
                  <c:v>5.4</c:v>
                </c:pt>
              </c:numCache>
            </c:numRef>
          </c:val>
          <c:extLst>
            <c:ext xmlns:c16="http://schemas.microsoft.com/office/drawing/2014/chart" uri="{C3380CC4-5D6E-409C-BE32-E72D297353CC}">
              <c16:uniqueId val="{00000000-1415-48C7-9546-50216BCDC9AC}"/>
            </c:ext>
          </c:extLst>
        </c:ser>
        <c:ser>
          <c:idx val="1"/>
          <c:order val="1"/>
          <c:tx>
            <c:strRef>
              <c:f>Sheet1!$C$1</c:f>
              <c:strCache>
                <c:ptCount val="1"/>
                <c:pt idx="0">
                  <c:v>China</c:v>
                </c:pt>
              </c:strCache>
            </c:strRef>
          </c:tx>
          <c:invertIfNegative val="0"/>
          <c:cat>
            <c:numRef>
              <c:f>Sheet1!$A$2:$A$23</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Sheet1!$C$2:$C$23</c:f>
              <c:numCache>
                <c:formatCode>General</c:formatCode>
                <c:ptCount val="22"/>
                <c:pt idx="7">
                  <c:v>2</c:v>
                </c:pt>
                <c:pt idx="8">
                  <c:v>1.9</c:v>
                </c:pt>
                <c:pt idx="9">
                  <c:v>1.9</c:v>
                </c:pt>
                <c:pt idx="10">
                  <c:v>1.6</c:v>
                </c:pt>
                <c:pt idx="11">
                  <c:v>1.4</c:v>
                </c:pt>
                <c:pt idx="12">
                  <c:v>1.2</c:v>
                </c:pt>
                <c:pt idx="13">
                  <c:v>1.1000000000000001</c:v>
                </c:pt>
                <c:pt idx="14">
                  <c:v>1.1000000000000001</c:v>
                </c:pt>
                <c:pt idx="15">
                  <c:v>1</c:v>
                </c:pt>
                <c:pt idx="16">
                  <c:v>1</c:v>
                </c:pt>
                <c:pt idx="17">
                  <c:v>1</c:v>
                </c:pt>
                <c:pt idx="20">
                  <c:v>0.82</c:v>
                </c:pt>
              </c:numCache>
            </c:numRef>
          </c:val>
          <c:extLst>
            <c:ext xmlns:c16="http://schemas.microsoft.com/office/drawing/2014/chart" uri="{C3380CC4-5D6E-409C-BE32-E72D297353CC}">
              <c16:uniqueId val="{00000001-1415-48C7-9546-50216BCDC9AC}"/>
            </c:ext>
          </c:extLst>
        </c:ser>
        <c:dLbls>
          <c:showLegendKey val="0"/>
          <c:showVal val="0"/>
          <c:showCatName val="0"/>
          <c:showSerName val="0"/>
          <c:showPercent val="0"/>
          <c:showBubbleSize val="0"/>
        </c:dLbls>
        <c:gapWidth val="150"/>
        <c:axId val="156053888"/>
        <c:axId val="156056576"/>
      </c:barChart>
      <c:catAx>
        <c:axId val="156053888"/>
        <c:scaling>
          <c:orientation val="minMax"/>
        </c:scaling>
        <c:delete val="0"/>
        <c:axPos val="b"/>
        <c:numFmt formatCode="General" sourceLinked="1"/>
        <c:majorTickMark val="out"/>
        <c:minorTickMark val="none"/>
        <c:tickLblPos val="nextTo"/>
        <c:txPr>
          <a:bodyPr rot="-2700000"/>
          <a:lstStyle/>
          <a:p>
            <a:pPr>
              <a:defRPr/>
            </a:pPr>
            <a:endParaRPr lang="en-US"/>
          </a:p>
        </c:txPr>
        <c:crossAx val="156056576"/>
        <c:crosses val="autoZero"/>
        <c:auto val="1"/>
        <c:lblAlgn val="ctr"/>
        <c:lblOffset val="100"/>
        <c:noMultiLvlLbl val="0"/>
      </c:catAx>
      <c:valAx>
        <c:axId val="156056576"/>
        <c:scaling>
          <c:orientation val="minMax"/>
        </c:scaling>
        <c:delete val="0"/>
        <c:axPos val="l"/>
        <c:majorGridlines/>
        <c:numFmt formatCode="General" sourceLinked="1"/>
        <c:majorTickMark val="out"/>
        <c:minorTickMark val="none"/>
        <c:tickLblPos val="nextTo"/>
        <c:crossAx val="15605388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United States</c:v>
                </c:pt>
              </c:strCache>
            </c:strRef>
          </c:tx>
          <c:invertIfNegative val="0"/>
          <c:cat>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20111</c:v>
                </c:pt>
                <c:pt idx="22">
                  <c:v>2012</c:v>
                </c:pt>
                <c:pt idx="23">
                  <c:v>2013</c:v>
                </c:pt>
                <c:pt idx="24">
                  <c:v>2014</c:v>
                </c:pt>
                <c:pt idx="25">
                  <c:v>2015</c:v>
                </c:pt>
                <c:pt idx="26">
                  <c:v>2016</c:v>
                </c:pt>
                <c:pt idx="27">
                  <c:v>2017</c:v>
                </c:pt>
              </c:numCache>
            </c:numRef>
          </c:cat>
          <c:val>
            <c:numRef>
              <c:f>Sheet1!$B$2:$B$29</c:f>
              <c:numCache>
                <c:formatCode>General</c:formatCode>
                <c:ptCount val="28"/>
                <c:pt idx="0">
                  <c:v>306</c:v>
                </c:pt>
                <c:pt idx="1">
                  <c:v>280</c:v>
                </c:pt>
                <c:pt idx="2">
                  <c:v>305</c:v>
                </c:pt>
                <c:pt idx="3">
                  <c:v>298</c:v>
                </c:pt>
                <c:pt idx="4">
                  <c:v>288</c:v>
                </c:pt>
                <c:pt idx="5">
                  <c:v>279</c:v>
                </c:pt>
                <c:pt idx="6">
                  <c:v>271</c:v>
                </c:pt>
                <c:pt idx="7">
                  <c:v>276</c:v>
                </c:pt>
                <c:pt idx="8">
                  <c:v>274</c:v>
                </c:pt>
                <c:pt idx="9">
                  <c:v>281</c:v>
                </c:pt>
                <c:pt idx="10">
                  <c:v>301</c:v>
                </c:pt>
                <c:pt idx="11">
                  <c:v>313</c:v>
                </c:pt>
                <c:pt idx="12">
                  <c:v>357</c:v>
                </c:pt>
                <c:pt idx="13">
                  <c:v>415</c:v>
                </c:pt>
                <c:pt idx="14">
                  <c:v>464</c:v>
                </c:pt>
                <c:pt idx="15">
                  <c:v>503</c:v>
                </c:pt>
                <c:pt idx="16">
                  <c:v>528</c:v>
                </c:pt>
                <c:pt idx="17">
                  <c:v>557</c:v>
                </c:pt>
                <c:pt idx="18">
                  <c:v>621</c:v>
                </c:pt>
                <c:pt idx="19">
                  <c:v>669</c:v>
                </c:pt>
                <c:pt idx="20">
                  <c:v>698</c:v>
                </c:pt>
                <c:pt idx="21">
                  <c:v>711</c:v>
                </c:pt>
                <c:pt idx="22">
                  <c:v>684</c:v>
                </c:pt>
                <c:pt idx="23">
                  <c:v>649</c:v>
                </c:pt>
                <c:pt idx="24">
                  <c:v>610</c:v>
                </c:pt>
                <c:pt idx="25">
                  <c:v>596</c:v>
                </c:pt>
                <c:pt idx="26">
                  <c:v>600</c:v>
                </c:pt>
                <c:pt idx="27">
                  <c:v>608</c:v>
                </c:pt>
              </c:numCache>
            </c:numRef>
          </c:val>
          <c:extLst>
            <c:ext xmlns:c16="http://schemas.microsoft.com/office/drawing/2014/chart" uri="{C3380CC4-5D6E-409C-BE32-E72D297353CC}">
              <c16:uniqueId val="{00000000-648B-4274-83B5-917A7266E629}"/>
            </c:ext>
          </c:extLst>
        </c:ser>
        <c:ser>
          <c:idx val="1"/>
          <c:order val="1"/>
          <c:tx>
            <c:strRef>
              <c:f>Sheet1!$C$1</c:f>
              <c:strCache>
                <c:ptCount val="1"/>
                <c:pt idx="0">
                  <c:v>China</c:v>
                </c:pt>
              </c:strCache>
            </c:strRef>
          </c:tx>
          <c:invertIfNegative val="0"/>
          <c:cat>
            <c:numRef>
              <c:f>Sheet1!$A$2:$A$29</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20111</c:v>
                </c:pt>
                <c:pt idx="22">
                  <c:v>2012</c:v>
                </c:pt>
                <c:pt idx="23">
                  <c:v>2013</c:v>
                </c:pt>
                <c:pt idx="24">
                  <c:v>2014</c:v>
                </c:pt>
                <c:pt idx="25">
                  <c:v>2015</c:v>
                </c:pt>
                <c:pt idx="26">
                  <c:v>2016</c:v>
                </c:pt>
                <c:pt idx="27">
                  <c:v>2017</c:v>
                </c:pt>
              </c:numCache>
            </c:numRef>
          </c:cat>
          <c:val>
            <c:numRef>
              <c:f>Sheet1!$C$2:$C$29</c:f>
              <c:numCache>
                <c:formatCode>General</c:formatCode>
                <c:ptCount val="28"/>
                <c:pt idx="0">
                  <c:v>10</c:v>
                </c:pt>
                <c:pt idx="1">
                  <c:v>10</c:v>
                </c:pt>
                <c:pt idx="2">
                  <c:v>12</c:v>
                </c:pt>
                <c:pt idx="3">
                  <c:v>13</c:v>
                </c:pt>
                <c:pt idx="4">
                  <c:v>10</c:v>
                </c:pt>
                <c:pt idx="5">
                  <c:v>13</c:v>
                </c:pt>
                <c:pt idx="6">
                  <c:v>15</c:v>
                </c:pt>
                <c:pt idx="7">
                  <c:v>16</c:v>
                </c:pt>
                <c:pt idx="8">
                  <c:v>18</c:v>
                </c:pt>
                <c:pt idx="9">
                  <c:v>21</c:v>
                </c:pt>
                <c:pt idx="10">
                  <c:v>23</c:v>
                </c:pt>
                <c:pt idx="11">
                  <c:v>28</c:v>
                </c:pt>
                <c:pt idx="12">
                  <c:v>32</c:v>
                </c:pt>
                <c:pt idx="13">
                  <c:v>35</c:v>
                </c:pt>
                <c:pt idx="14">
                  <c:v>40</c:v>
                </c:pt>
                <c:pt idx="15">
                  <c:v>46</c:v>
                </c:pt>
                <c:pt idx="16">
                  <c:v>55</c:v>
                </c:pt>
                <c:pt idx="17">
                  <c:v>68</c:v>
                </c:pt>
                <c:pt idx="18">
                  <c:v>86</c:v>
                </c:pt>
                <c:pt idx="19">
                  <c:v>106</c:v>
                </c:pt>
                <c:pt idx="20">
                  <c:v>116</c:v>
                </c:pt>
                <c:pt idx="21">
                  <c:v>138</c:v>
                </c:pt>
                <c:pt idx="22">
                  <c:v>157</c:v>
                </c:pt>
                <c:pt idx="23">
                  <c:v>180</c:v>
                </c:pt>
                <c:pt idx="24">
                  <c:v>201</c:v>
                </c:pt>
                <c:pt idx="25">
                  <c:v>214</c:v>
                </c:pt>
                <c:pt idx="26">
                  <c:v>216</c:v>
                </c:pt>
                <c:pt idx="27">
                  <c:v>228</c:v>
                </c:pt>
              </c:numCache>
            </c:numRef>
          </c:val>
          <c:extLst>
            <c:ext xmlns:c16="http://schemas.microsoft.com/office/drawing/2014/chart" uri="{C3380CC4-5D6E-409C-BE32-E72D297353CC}">
              <c16:uniqueId val="{00000001-648B-4274-83B5-917A7266E629}"/>
            </c:ext>
          </c:extLst>
        </c:ser>
        <c:dLbls>
          <c:showLegendKey val="0"/>
          <c:showVal val="0"/>
          <c:showCatName val="0"/>
          <c:showSerName val="0"/>
          <c:showPercent val="0"/>
          <c:showBubbleSize val="0"/>
        </c:dLbls>
        <c:gapWidth val="150"/>
        <c:axId val="157653248"/>
        <c:axId val="157720576"/>
      </c:barChart>
      <c:catAx>
        <c:axId val="157653248"/>
        <c:scaling>
          <c:orientation val="minMax"/>
        </c:scaling>
        <c:delete val="0"/>
        <c:axPos val="b"/>
        <c:numFmt formatCode="General" sourceLinked="1"/>
        <c:majorTickMark val="out"/>
        <c:minorTickMark val="none"/>
        <c:tickLblPos val="nextTo"/>
        <c:crossAx val="157720576"/>
        <c:crosses val="autoZero"/>
        <c:auto val="1"/>
        <c:lblAlgn val="ctr"/>
        <c:lblOffset val="100"/>
        <c:noMultiLvlLbl val="0"/>
      </c:catAx>
      <c:valAx>
        <c:axId val="157720576"/>
        <c:scaling>
          <c:orientation val="minMax"/>
        </c:scaling>
        <c:delete val="0"/>
        <c:axPos val="l"/>
        <c:majorGridlines/>
        <c:numFmt formatCode="General" sourceLinked="1"/>
        <c:majorTickMark val="out"/>
        <c:minorTickMark val="none"/>
        <c:tickLblPos val="nextTo"/>
        <c:crossAx val="15765324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millions USD</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China ODA (Millions USD)</c:v>
                </c:pt>
              </c:strCache>
            </c:strRef>
          </c:tx>
          <c:spPr>
            <a:solidFill>
              <a:schemeClr val="accent2"/>
            </a:solidFill>
            <a:ln>
              <a:noFill/>
            </a:ln>
            <a:effectLst/>
          </c:spPr>
          <c:invertIfNegative val="0"/>
          <c:cat>
            <c:strRef>
              <c:f>Sheet1!$A$2:$A$11</c:f>
              <c:strCache>
                <c:ptCount val="10"/>
                <c:pt idx="0">
                  <c:v>Ecuador</c:v>
                </c:pt>
                <c:pt idx="1">
                  <c:v>Brazil</c:v>
                </c:pt>
                <c:pt idx="2">
                  <c:v>Angola</c:v>
                </c:pt>
                <c:pt idx="3">
                  <c:v>India</c:v>
                </c:pt>
                <c:pt idx="4">
                  <c:v>Nigeria</c:v>
                </c:pt>
                <c:pt idx="5">
                  <c:v>Iran</c:v>
                </c:pt>
                <c:pt idx="6">
                  <c:v>Belarus</c:v>
                </c:pt>
                <c:pt idx="7">
                  <c:v>Pakistan</c:v>
                </c:pt>
                <c:pt idx="8">
                  <c:v>Russia</c:v>
                </c:pt>
                <c:pt idx="9">
                  <c:v>Venezuela</c:v>
                </c:pt>
              </c:strCache>
            </c:strRef>
          </c:cat>
          <c:val>
            <c:numRef>
              <c:f>Sheet1!$B$2:$B$11</c:f>
              <c:numCache>
                <c:formatCode>General</c:formatCode>
                <c:ptCount val="10"/>
                <c:pt idx="0">
                  <c:v>18016.254092358002</c:v>
                </c:pt>
                <c:pt idx="1">
                  <c:v>22258.394707400003</c:v>
                </c:pt>
                <c:pt idx="2">
                  <c:v>24073.103826193299</c:v>
                </c:pt>
                <c:pt idx="3">
                  <c:v>31654.151999999998</c:v>
                </c:pt>
                <c:pt idx="4">
                  <c:v>31712.926067711029</c:v>
                </c:pt>
                <c:pt idx="5">
                  <c:v>36298.774714476</c:v>
                </c:pt>
                <c:pt idx="6">
                  <c:v>37349.766958338303</c:v>
                </c:pt>
                <c:pt idx="7">
                  <c:v>41329.527640864348</c:v>
                </c:pt>
                <c:pt idx="8">
                  <c:v>48372.612631736803</c:v>
                </c:pt>
                <c:pt idx="9">
                  <c:v>50051.805</c:v>
                </c:pt>
              </c:numCache>
            </c:numRef>
          </c:val>
          <c:extLst>
            <c:ext xmlns:c16="http://schemas.microsoft.com/office/drawing/2014/chart" uri="{C3380CC4-5D6E-409C-BE32-E72D297353CC}">
              <c16:uniqueId val="{00000000-8959-4DF9-B371-2EBDF52BD1AF}"/>
            </c:ext>
          </c:extLst>
        </c:ser>
        <c:dLbls>
          <c:showLegendKey val="0"/>
          <c:showVal val="0"/>
          <c:showCatName val="0"/>
          <c:showSerName val="0"/>
          <c:showPercent val="0"/>
          <c:showBubbleSize val="0"/>
        </c:dLbls>
        <c:gapWidth val="219"/>
        <c:overlap val="-27"/>
        <c:axId val="212226816"/>
        <c:axId val="212228352"/>
      </c:barChart>
      <c:catAx>
        <c:axId val="21222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12228352"/>
        <c:crosses val="autoZero"/>
        <c:auto val="1"/>
        <c:lblAlgn val="ctr"/>
        <c:lblOffset val="100"/>
        <c:noMultiLvlLbl val="0"/>
      </c:catAx>
      <c:valAx>
        <c:axId val="212228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12226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millions USD</a:t>
            </a:r>
          </a:p>
        </c:rich>
      </c:tx>
      <c:overlay val="0"/>
      <c:spPr>
        <a:noFill/>
        <a:ln>
          <a:noFill/>
        </a:ln>
        <a:effectLst/>
      </c:spPr>
    </c:title>
    <c:autoTitleDeleted val="0"/>
    <c:plotArea>
      <c:layout/>
      <c:barChart>
        <c:barDir val="col"/>
        <c:grouping val="clustered"/>
        <c:varyColors val="0"/>
        <c:ser>
          <c:idx val="0"/>
          <c:order val="0"/>
          <c:tx>
            <c:strRef>
              <c:f>Sheet1!$E$1</c:f>
              <c:strCache>
                <c:ptCount val="1"/>
                <c:pt idx="0">
                  <c:v>US ODA (Millions USD)</c:v>
                </c:pt>
              </c:strCache>
            </c:strRef>
          </c:tx>
          <c:spPr>
            <a:solidFill>
              <a:schemeClr val="accent1"/>
            </a:solidFill>
            <a:ln>
              <a:noFill/>
            </a:ln>
            <a:effectLst/>
          </c:spPr>
          <c:invertIfNegative val="0"/>
          <c:cat>
            <c:strRef>
              <c:f>Sheet1!$D$2:$D$11</c:f>
              <c:strCache>
                <c:ptCount val="10"/>
                <c:pt idx="0">
                  <c:v>Kenya</c:v>
                </c:pt>
                <c:pt idx="1">
                  <c:v>Ethiopia</c:v>
                </c:pt>
                <c:pt idx="2">
                  <c:v>Colombia</c:v>
                </c:pt>
                <c:pt idx="3">
                  <c:v>Russia</c:v>
                </c:pt>
                <c:pt idx="4">
                  <c:v>Jordan</c:v>
                </c:pt>
                <c:pt idx="5">
                  <c:v>Pakistan</c:v>
                </c:pt>
                <c:pt idx="6">
                  <c:v>Egypt</c:v>
                </c:pt>
                <c:pt idx="7">
                  <c:v>Iraq</c:v>
                </c:pt>
                <c:pt idx="8">
                  <c:v>Afghanistan</c:v>
                </c:pt>
                <c:pt idx="9">
                  <c:v>Israel</c:v>
                </c:pt>
              </c:strCache>
            </c:strRef>
          </c:cat>
          <c:val>
            <c:numRef>
              <c:f>Sheet1!$E$2:$E$11</c:f>
              <c:numCache>
                <c:formatCode>General</c:formatCode>
                <c:ptCount val="10"/>
                <c:pt idx="0">
                  <c:v>23710.415423999999</c:v>
                </c:pt>
                <c:pt idx="1">
                  <c:v>27280.502493</c:v>
                </c:pt>
                <c:pt idx="2">
                  <c:v>27456.687996000001</c:v>
                </c:pt>
                <c:pt idx="3">
                  <c:v>36658.215956</c:v>
                </c:pt>
                <c:pt idx="4">
                  <c:v>39936.309457000003</c:v>
                </c:pt>
                <c:pt idx="5">
                  <c:v>47903.588859000003</c:v>
                </c:pt>
                <c:pt idx="6">
                  <c:v>147933.55976199999</c:v>
                </c:pt>
                <c:pt idx="7">
                  <c:v>152356.987222</c:v>
                </c:pt>
                <c:pt idx="8">
                  <c:v>218549.64628399999</c:v>
                </c:pt>
                <c:pt idx="9">
                  <c:v>224304.09180900001</c:v>
                </c:pt>
              </c:numCache>
            </c:numRef>
          </c:val>
          <c:extLst>
            <c:ext xmlns:c16="http://schemas.microsoft.com/office/drawing/2014/chart" uri="{C3380CC4-5D6E-409C-BE32-E72D297353CC}">
              <c16:uniqueId val="{00000000-E6D9-418F-9802-0AE186434045}"/>
            </c:ext>
          </c:extLst>
        </c:ser>
        <c:dLbls>
          <c:showLegendKey val="0"/>
          <c:showVal val="0"/>
          <c:showCatName val="0"/>
          <c:showSerName val="0"/>
          <c:showPercent val="0"/>
          <c:showBubbleSize val="0"/>
        </c:dLbls>
        <c:gapWidth val="219"/>
        <c:overlap val="-27"/>
        <c:axId val="212253696"/>
        <c:axId val="212255488"/>
      </c:barChart>
      <c:catAx>
        <c:axId val="21225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12255488"/>
        <c:crosses val="autoZero"/>
        <c:auto val="1"/>
        <c:lblAlgn val="ctr"/>
        <c:lblOffset val="100"/>
        <c:noMultiLvlLbl val="0"/>
      </c:catAx>
      <c:valAx>
        <c:axId val="212255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122536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0.28949</cdr:x>
      <cdr:y>0.94292</cdr:y>
    </cdr:from>
    <cdr:to>
      <cdr:x>0.65788</cdr:x>
      <cdr:y>1</cdr:y>
    </cdr:to>
    <cdr:sp macro="" textlink="">
      <cdr:nvSpPr>
        <cdr:cNvPr id="2" name="Footer Placeholder 4">
          <a:extLst xmlns:a="http://schemas.openxmlformats.org/drawingml/2006/main">
            <a:ext uri="{FF2B5EF4-FFF2-40B4-BE49-F238E27FC236}">
              <a16:creationId xmlns:a16="http://schemas.microsoft.com/office/drawing/2014/main" id="{F46FD9E8-F52E-4A91-8BAB-2714BDEB3D78}"/>
            </a:ext>
          </a:extLst>
        </cdr:cNvPr>
        <cdr:cNvSpPr>
          <a:spLocks xmlns:a="http://schemas.openxmlformats.org/drawingml/2006/main" noGrp="1"/>
        </cdr:cNvSpPr>
      </cdr:nvSpPr>
      <cdr:spPr>
        <a:xfrm xmlns:a="http://schemas.openxmlformats.org/drawingml/2006/main">
          <a:off x="2514974" y="6031193"/>
          <a:ext cx="3200400" cy="365125"/>
        </a:xfrm>
        <a:prstGeom xmlns:a="http://schemas.openxmlformats.org/drawingml/2006/main" prst="rect">
          <a:avLst/>
        </a:prstGeom>
      </cdr:spPr>
      <cdr:txBody>
        <a:bodyPr xmlns:a="http://schemas.openxmlformats.org/drawingml/2006/main" vert="horz" lIns="91440" tIns="45720" rIns="91440" bIns="45720" rtlCol="0" anchor="ctr"/>
        <a:lstStyle xmlns:a="http://schemas.openxmlformats.org/drawingml/2006/main">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Source: </a:t>
          </a:r>
          <a:r>
            <a:rPr lang="en-US" dirty="0" err="1"/>
            <a:t>AidData</a:t>
          </a:r>
          <a:r>
            <a:rPr lang="en-US" dirty="0"/>
            <a:t>, William &amp; Mary; USAID</a:t>
          </a:r>
        </a:p>
      </cdr:txBody>
    </cdr:sp>
  </cdr:relSizeAnchor>
  <cdr:relSizeAnchor xmlns:cdr="http://schemas.openxmlformats.org/drawingml/2006/chartDrawing">
    <cdr:from>
      <cdr:x>0.52636</cdr:x>
      <cdr:y>0.19803</cdr:y>
    </cdr:from>
    <cdr:to>
      <cdr:x>1</cdr:x>
      <cdr:y>0.32907</cdr:y>
    </cdr:to>
    <cdr:sp macro="" textlink="">
      <cdr:nvSpPr>
        <cdr:cNvPr id="5" name="TextBox 4">
          <a:extLst xmlns:a="http://schemas.openxmlformats.org/drawingml/2006/main">
            <a:ext uri="{FF2B5EF4-FFF2-40B4-BE49-F238E27FC236}">
              <a16:creationId xmlns:a16="http://schemas.microsoft.com/office/drawing/2014/main" id="{FE2C231E-8A38-4C84-9EE4-C8E891BF7411}"/>
            </a:ext>
          </a:extLst>
        </cdr:cNvPr>
        <cdr:cNvSpPr txBox="1"/>
      </cdr:nvSpPr>
      <cdr:spPr>
        <a:xfrm xmlns:a="http://schemas.openxmlformats.org/drawingml/2006/main">
          <a:off x="4572747" y="1266655"/>
          <a:ext cx="4114800"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t>United States</a:t>
          </a:r>
        </a:p>
      </cdr:txBody>
    </cdr:sp>
  </cdr:relSizeAnchor>
  <cdr:relSizeAnchor xmlns:cdr="http://schemas.openxmlformats.org/drawingml/2006/chartDrawing">
    <cdr:from>
      <cdr:x>0.03513</cdr:x>
      <cdr:y>0.19026</cdr:y>
    </cdr:from>
    <cdr:to>
      <cdr:x>0.50877</cdr:x>
      <cdr:y>0.3213</cdr:y>
    </cdr:to>
    <cdr:sp macro="" textlink="">
      <cdr:nvSpPr>
        <cdr:cNvPr id="6" name="TextBox 1">
          <a:extLst xmlns:a="http://schemas.openxmlformats.org/drawingml/2006/main">
            <a:ext uri="{FF2B5EF4-FFF2-40B4-BE49-F238E27FC236}">
              <a16:creationId xmlns:a16="http://schemas.microsoft.com/office/drawing/2014/main" id="{6BBCD532-6FD5-409B-927B-4512166AA821}"/>
            </a:ext>
          </a:extLst>
        </cdr:cNvPr>
        <cdr:cNvSpPr txBox="1"/>
      </cdr:nvSpPr>
      <cdr:spPr>
        <a:xfrm xmlns:a="http://schemas.openxmlformats.org/drawingml/2006/main">
          <a:off x="305174" y="1216959"/>
          <a:ext cx="4114800" cy="838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dirty="0"/>
            <a:t>China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058" cy="469583"/>
          </a:xfrm>
          <a:prstGeom prst="rect">
            <a:avLst/>
          </a:prstGeom>
        </p:spPr>
        <p:txBody>
          <a:bodyPr vert="horz" lIns="91714" tIns="45857" rIns="91714" bIns="45857" rtlCol="0"/>
          <a:lstStyle>
            <a:lvl1pPr algn="l">
              <a:defRPr sz="1200"/>
            </a:lvl1pPr>
          </a:lstStyle>
          <a:p>
            <a:endParaRPr lang="en-US"/>
          </a:p>
        </p:txBody>
      </p:sp>
      <p:sp>
        <p:nvSpPr>
          <p:cNvPr id="3" name="Date Placeholder 2"/>
          <p:cNvSpPr>
            <a:spLocks noGrp="1"/>
          </p:cNvSpPr>
          <p:nvPr>
            <p:ph type="dt" sz="quarter" idx="1"/>
          </p:nvPr>
        </p:nvSpPr>
        <p:spPr>
          <a:xfrm>
            <a:off x="4022824" y="1"/>
            <a:ext cx="3078058" cy="469583"/>
          </a:xfrm>
          <a:prstGeom prst="rect">
            <a:avLst/>
          </a:prstGeom>
        </p:spPr>
        <p:txBody>
          <a:bodyPr vert="horz" lIns="91714" tIns="45857" rIns="91714" bIns="45857" rtlCol="0"/>
          <a:lstStyle>
            <a:lvl1pPr algn="r">
              <a:defRPr sz="1200"/>
            </a:lvl1pPr>
          </a:lstStyle>
          <a:p>
            <a:fld id="{F419A52F-1D97-423E-80F4-7D80AC171AEF}" type="datetimeFigureOut">
              <a:rPr lang="en-US" smtClean="0"/>
              <a:t>2/26/2019</a:t>
            </a:fld>
            <a:endParaRPr lang="en-US"/>
          </a:p>
        </p:txBody>
      </p:sp>
      <p:sp>
        <p:nvSpPr>
          <p:cNvPr id="4" name="Footer Placeholder 3"/>
          <p:cNvSpPr>
            <a:spLocks noGrp="1"/>
          </p:cNvSpPr>
          <p:nvPr>
            <p:ph type="ftr" sz="quarter" idx="2"/>
          </p:nvPr>
        </p:nvSpPr>
        <p:spPr>
          <a:xfrm>
            <a:off x="0" y="8917301"/>
            <a:ext cx="3078058" cy="469583"/>
          </a:xfrm>
          <a:prstGeom prst="rect">
            <a:avLst/>
          </a:prstGeom>
        </p:spPr>
        <p:txBody>
          <a:bodyPr vert="horz" lIns="91714" tIns="45857" rIns="91714" bIns="45857" rtlCol="0" anchor="b"/>
          <a:lstStyle>
            <a:lvl1pPr algn="l">
              <a:defRPr sz="1200"/>
            </a:lvl1pPr>
          </a:lstStyle>
          <a:p>
            <a:endParaRPr lang="en-US"/>
          </a:p>
        </p:txBody>
      </p:sp>
      <p:sp>
        <p:nvSpPr>
          <p:cNvPr id="5" name="Slide Number Placeholder 4"/>
          <p:cNvSpPr>
            <a:spLocks noGrp="1"/>
          </p:cNvSpPr>
          <p:nvPr>
            <p:ph type="sldNum" sz="quarter" idx="3"/>
          </p:nvPr>
        </p:nvSpPr>
        <p:spPr>
          <a:xfrm>
            <a:off x="4022824" y="8917301"/>
            <a:ext cx="3078058" cy="469583"/>
          </a:xfrm>
          <a:prstGeom prst="rect">
            <a:avLst/>
          </a:prstGeom>
        </p:spPr>
        <p:txBody>
          <a:bodyPr vert="horz" lIns="91714" tIns="45857" rIns="91714" bIns="45857" rtlCol="0" anchor="b"/>
          <a:lstStyle>
            <a:lvl1pPr algn="r">
              <a:defRPr sz="1200"/>
            </a:lvl1pPr>
          </a:lstStyle>
          <a:p>
            <a:fld id="{D43988FF-112B-42AC-91B0-15147A67C55A}" type="slidenum">
              <a:rPr lang="en-US" smtClean="0"/>
              <a:t>‹#›</a:t>
            </a:fld>
            <a:endParaRPr lang="en-US"/>
          </a:p>
        </p:txBody>
      </p:sp>
    </p:spTree>
    <p:extLst>
      <p:ext uri="{BB962C8B-B14F-4D97-AF65-F5344CB8AC3E}">
        <p14:creationId xmlns:p14="http://schemas.microsoft.com/office/powerpoint/2010/main" val="2694613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idx="1"/>
          </p:nvPr>
        </p:nvSpPr>
        <p:spPr>
          <a:xfrm>
            <a:off x="4023093" y="0"/>
            <a:ext cx="3077740" cy="469424"/>
          </a:xfrm>
          <a:prstGeom prst="rect">
            <a:avLst/>
          </a:prstGeom>
        </p:spPr>
        <p:txBody>
          <a:bodyPr vert="horz" lIns="94218" tIns="47109" rIns="94218" bIns="47109" rtlCol="0"/>
          <a:lstStyle>
            <a:lvl1pPr algn="r">
              <a:defRPr sz="1200"/>
            </a:lvl1pPr>
          </a:lstStyle>
          <a:p>
            <a:fld id="{08A57C49-617D-49F4-955F-2B724E65FA10}" type="datetimeFigureOut">
              <a:rPr lang="en-US" smtClean="0"/>
              <a:t>2/26/2019</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18" tIns="47109" rIns="94218" bIns="47109"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18" tIns="47109" rIns="94218"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4"/>
          </a:xfrm>
          <a:prstGeom prst="rect">
            <a:avLst/>
          </a:prstGeom>
        </p:spPr>
        <p:txBody>
          <a:bodyPr vert="horz" lIns="94218" tIns="47109" rIns="94218"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4"/>
          </a:xfrm>
          <a:prstGeom prst="rect">
            <a:avLst/>
          </a:prstGeom>
        </p:spPr>
        <p:txBody>
          <a:bodyPr vert="horz" lIns="94218" tIns="47109" rIns="94218" bIns="47109" rtlCol="0" anchor="b"/>
          <a:lstStyle>
            <a:lvl1pPr algn="r">
              <a:defRPr sz="1200"/>
            </a:lvl1pPr>
          </a:lstStyle>
          <a:p>
            <a:fld id="{3C5ECBB9-E94C-407A-BCD5-4517B98967CF}" type="slidenum">
              <a:rPr lang="en-US" smtClean="0"/>
              <a:t>‹#›</a:t>
            </a:fld>
            <a:endParaRPr lang="en-US"/>
          </a:p>
        </p:txBody>
      </p:sp>
    </p:spTree>
    <p:extLst>
      <p:ext uri="{BB962C8B-B14F-4D97-AF65-F5344CB8AC3E}">
        <p14:creationId xmlns:p14="http://schemas.microsoft.com/office/powerpoint/2010/main" val="288857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rhodiumgroup.gistapp.com/us-china-foreign-direct-investment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1</a:t>
            </a:fld>
            <a:endParaRPr lang="en-US"/>
          </a:p>
        </p:txBody>
      </p:sp>
    </p:spTree>
    <p:extLst>
      <p:ext uri="{BB962C8B-B14F-4D97-AF65-F5344CB8AC3E}">
        <p14:creationId xmlns:p14="http://schemas.microsoft.com/office/powerpoint/2010/main" val="3162429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personal income</a:t>
            </a:r>
            <a:r>
              <a:rPr lang="en-US" baseline="0" dirty="0"/>
              <a:t> increases in China, so too does access to such modern amenities as the Internet. Growth in the US has slowed over the past decade.</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12</a:t>
            </a:fld>
            <a:endParaRPr lang="en-US"/>
          </a:p>
        </p:txBody>
      </p:sp>
    </p:spTree>
    <p:extLst>
      <p:ext uri="{BB962C8B-B14F-4D97-AF65-F5344CB8AC3E}">
        <p14:creationId xmlns:p14="http://schemas.microsoft.com/office/powerpoint/2010/main" val="2944153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Mobile phone penetration</a:t>
            </a:r>
            <a:r>
              <a:rPr lang="en-US" baseline="0" dirty="0"/>
              <a:t> is over 100% in both countries. We included the numbers for Hong Kong, the highest penetration rate in the world – the average person owns two! </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13</a:t>
            </a:fld>
            <a:endParaRPr lang="en-US"/>
          </a:p>
        </p:txBody>
      </p:sp>
    </p:spTree>
    <p:extLst>
      <p:ext uri="{BB962C8B-B14F-4D97-AF65-F5344CB8AC3E}">
        <p14:creationId xmlns:p14="http://schemas.microsoft.com/office/powerpoint/2010/main" val="379941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Albeit slowly, energy use is converging. Of course, America’s appetite for energy is the highest</a:t>
            </a:r>
            <a:r>
              <a:rPr lang="en-US" baseline="0" dirty="0"/>
              <a:t> in the world. But at least in recent years things have begun to improve in the States. We note that energy imports as a percentage of total use peaked in 2005 at 30%. In 2011 it declined to 19% in the US. China was an energy exporter until 1998 while in it now imports more than 10% of its energy used.</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14</a:t>
            </a:fld>
            <a:endParaRPr lang="en-US"/>
          </a:p>
        </p:txBody>
      </p:sp>
    </p:spTree>
    <p:extLst>
      <p:ext uri="{BB962C8B-B14F-4D97-AF65-F5344CB8AC3E}">
        <p14:creationId xmlns:p14="http://schemas.microsoft.com/office/powerpoint/2010/main" val="4067004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associated pattern in CO2 emissions suggests little real progress in alternative energy solutions in either of the two biggest polluters in the world. The CO2 pollution problem has declined by 6% during 2010-2014 in the U.S. while it has increased 23% in the same time period in China.</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15</a:t>
            </a:fld>
            <a:endParaRPr lang="en-US"/>
          </a:p>
        </p:txBody>
      </p:sp>
    </p:spTree>
    <p:extLst>
      <p:ext uri="{BB962C8B-B14F-4D97-AF65-F5344CB8AC3E}">
        <p14:creationId xmlns:p14="http://schemas.microsoft.com/office/powerpoint/2010/main" val="2119282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greenhouse gas emissions reduction versus increases over 2005-2013 time in 10 large U.S. cities in is shown above, with a comparison to the China in the next slide. Cities are the largest source of emissions in any given country, thus both analysis and policy action on climate change require an emphasis on the local-level in addition to the national level. </a:t>
            </a:r>
          </a:p>
          <a:p>
            <a:r>
              <a:rPr lang="en-US" dirty="0"/>
              <a:t>The above U.S. map (and the corresponding China map on the next slide) provide an interesting first look at which locales have map progress in reducing emissions during this time period, and those falling behind. As more updated inventory data becomes available over time, the geography of urban emissions will change, as cities previously increasing emissions yet implementing climate action reach an inflection point and begin to reduce. </a:t>
            </a:r>
          </a:p>
          <a:p>
            <a:endParaRPr lang="en-US" dirty="0"/>
          </a:p>
          <a:p>
            <a:r>
              <a:rPr lang="en-US" dirty="0"/>
              <a:t>An important note is that this obscures the larger trend: The U.S. has made far more progress on urban emissions reduction than has China, which in large part explains how U.S. national emissions are decreasing while China’s have only increased (during the observed time period).</a:t>
            </a:r>
          </a:p>
          <a:p>
            <a:endParaRPr lang="en-US" dirty="0"/>
          </a:p>
          <a:p>
            <a:r>
              <a:rPr lang="en-US" dirty="0"/>
              <a:t>Node size for reductions and increases in both maps are displayed proportional to amount reduced/increases. Sources of data for U.S. city-level greenhouse gases were city government website-reported inventories, </a:t>
            </a:r>
            <a:r>
              <a:rPr lang="en-US" sz="1200" kern="1200" dirty="0">
                <a:solidFill>
                  <a:schemeClr val="tx1"/>
                </a:solidFill>
                <a:effectLst/>
                <a:latin typeface="+mn-lt"/>
                <a:ea typeface="+mn-ea"/>
                <a:cs typeface="+mn-cs"/>
              </a:rPr>
              <a:t>Carbon Disclosure Project (CDP), </a:t>
            </a:r>
            <a:r>
              <a:rPr lang="en-US" sz="1200" kern="1200" dirty="0" err="1">
                <a:solidFill>
                  <a:schemeClr val="tx1"/>
                </a:solidFill>
                <a:effectLst/>
                <a:latin typeface="+mn-lt"/>
                <a:ea typeface="+mn-ea"/>
                <a:cs typeface="+mn-cs"/>
              </a:rPr>
              <a:t>carbon</a:t>
            </a:r>
            <a:r>
              <a:rPr lang="en-US" sz="1200" i="1" kern="1200" dirty="0" err="1">
                <a:solidFill>
                  <a:schemeClr val="tx1"/>
                </a:solidFill>
                <a:effectLst/>
                <a:latin typeface="+mn-lt"/>
                <a:ea typeface="+mn-ea"/>
                <a:cs typeface="+mn-cs"/>
              </a:rPr>
              <a:t>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Climate Registry, and C40 Cities Climate Leadership Group’s (C40) Greenhouse Gas for Cities Dashboard, </a:t>
            </a:r>
            <a:r>
              <a:rPr lang="en-US" dirty="0"/>
              <a:t>spanning the observed years.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5ECBB9-E94C-407A-BCD5-4517B98967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81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r>
              <a:rPr lang="en-US" dirty="0"/>
              <a:t>Data for China is derived from the 2005 and 2012 greenhouse gas emissions data from Cai et al. (2019), and Liu and Cai (2018), respectively for the same 281 prefectural- and provincial-level cities in China, and both using bottom-up China High-Resolution Emission Gridded Database (CHRED) measurements. These studies are accessible below.</a:t>
            </a:r>
          </a:p>
          <a:p>
            <a:endParaRPr lang="en-US" dirty="0"/>
          </a:p>
          <a:p>
            <a:r>
              <a:rPr lang="en-US" dirty="0"/>
              <a:t>-Cai et al. (2019): https://www.sciencedirect.com/science/article/pii/S0306261918315733. </a:t>
            </a:r>
          </a:p>
          <a:p>
            <a:r>
              <a:rPr lang="en-US" dirty="0"/>
              <a:t>-Liu and Cai (2018): https://www.belfercenter.org/sites/default/files/files/publication/Emissions%202018.pdf</a:t>
            </a:r>
          </a:p>
          <a:p>
            <a:endParaRPr lang="en-US" dirty="0"/>
          </a:p>
        </p:txBody>
      </p:sp>
      <p:sp>
        <p:nvSpPr>
          <p:cNvPr id="4" name="Slide Number Placeholder 3"/>
          <p:cNvSpPr>
            <a:spLocks noGrp="1"/>
          </p:cNvSpPr>
          <p:nvPr>
            <p:ph type="sldNum" sz="quarter" idx="5"/>
          </p:nvPr>
        </p:nvSpPr>
        <p:spPr/>
        <p:txBody>
          <a:bodyPr/>
          <a:lstStyle/>
          <a:p>
            <a:pPr defTabSz="942289">
              <a:defRPr/>
            </a:pPr>
            <a:fld id="{3C5ECBB9-E94C-407A-BCD5-4517B98967CF}" type="slidenum">
              <a:rPr lang="en-US">
                <a:solidFill>
                  <a:prstClr val="black"/>
                </a:solidFill>
                <a:latin typeface="Calibri"/>
              </a:rPr>
              <a:pPr defTabSz="942289">
                <a:defRPr/>
              </a:pPr>
              <a:t>17</a:t>
            </a:fld>
            <a:endParaRPr lang="en-US">
              <a:solidFill>
                <a:prstClr val="black"/>
              </a:solidFill>
              <a:latin typeface="Calibri"/>
            </a:endParaRPr>
          </a:p>
        </p:txBody>
      </p:sp>
    </p:spTree>
    <p:extLst>
      <p:ext uri="{BB962C8B-B14F-4D97-AF65-F5344CB8AC3E}">
        <p14:creationId xmlns:p14="http://schemas.microsoft.com/office/powerpoint/2010/main" val="1544029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higher</a:t>
            </a:r>
            <a:r>
              <a:rPr lang="en-US" baseline="0" dirty="0"/>
              <a:t> numbers reflect less corruption, specifically of the bribery sort. Marginal improvements can be seen in China during the last five years. Again, we have provided the Hong Kong numbers to suggest how things might be improved in the two larger entities. New Zealand was ranked #1 with a score of 89, Somalia was ranked #180 (last) with a score of 10, while the U.S. was ranked #16, Hong Kong #13, and China #77 for the 2017 Index. </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18</a:t>
            </a:fld>
            <a:endParaRPr lang="en-US"/>
          </a:p>
        </p:txBody>
      </p:sp>
    </p:spTree>
    <p:extLst>
      <p:ext uri="{BB962C8B-B14F-4D97-AF65-F5344CB8AC3E}">
        <p14:creationId xmlns:p14="http://schemas.microsoft.com/office/powerpoint/2010/main" val="3272250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Piracy</a:t>
            </a:r>
            <a:r>
              <a:rPr lang="en-US" baseline="0" dirty="0"/>
              <a:t> rates continue to declining in all three places. We do note that despite the lower piracy rate for the U.S., more money is lost to software piracy in the U.S. than in any other country. The 2016 losses in the U.S. were $8.6 billion, China $6.8 billion, and Hong Kong $277 million.</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19</a:t>
            </a:fld>
            <a:endParaRPr lang="en-US"/>
          </a:p>
        </p:txBody>
      </p:sp>
    </p:spTree>
    <p:extLst>
      <p:ext uri="{BB962C8B-B14F-4D97-AF65-F5344CB8AC3E}">
        <p14:creationId xmlns:p14="http://schemas.microsoft.com/office/powerpoint/2010/main" val="2041156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growth of Chinese exports</a:t>
            </a:r>
            <a:r>
              <a:rPr lang="en-US" baseline="0" dirty="0"/>
              <a:t> to the U.S. remains unabated in 2018 despite increased tariffs in the U.S. However, U.S. exports to China declined last year. We note that these merchandise trade statistics underestimate the overall trade relationship as services exports are ignored. For the U.S. exports of services add approximately another 40% to total exports to China. </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21</a:t>
            </a:fld>
            <a:endParaRPr lang="en-US"/>
          </a:p>
        </p:txBody>
      </p:sp>
    </p:spTree>
    <p:extLst>
      <p:ext uri="{BB962C8B-B14F-4D97-AF65-F5344CB8AC3E}">
        <p14:creationId xmlns:p14="http://schemas.microsoft.com/office/powerpoint/2010/main" val="3085653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a:t>
            </a:r>
            <a:r>
              <a:rPr lang="en-US" baseline="0" dirty="0"/>
              <a:t> exception of 2009 total trade between the two countries has continued to burgeon until 2016. The trade imbalance declined marginally in 2016 as it did during the 2009 debacle. Indeed, the U.S. trade deficit with China is still the largest of that with all countries. China has invested its trade surplus into U.S. treasuries and most recently into U.S. FDI as will be seen in successive slides. Also, the recent loosening of currency exchange rate restrictions in China will theoretically help as well. Finally, it is important to consider that the U.S. trade deficit shown above is overstated in two respects. (1) The U.S. has a trade surplus with China in services as with the rest of the world. (2) Many of the products sent from China to the U.S. are simply assembled in China. For example, the value of iPhone 3G shipped from China to the U.S. contains only 3.6% of components and labor from China. Overall, a record U.S. trade deficit with China represents a growing policy problem for the world for 2019.</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22</a:t>
            </a:fld>
            <a:endParaRPr lang="en-US"/>
          </a:p>
        </p:txBody>
      </p:sp>
    </p:spTree>
    <p:extLst>
      <p:ext uri="{BB962C8B-B14F-4D97-AF65-F5344CB8AC3E}">
        <p14:creationId xmlns:p14="http://schemas.microsoft.com/office/powerpoint/2010/main" val="282776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a:t>
            </a:r>
            <a:r>
              <a:rPr lang="en-US" baseline="0" dirty="0"/>
              <a:t> purchasing power of consumers has marched upward in both countries with the single exception of 2009 in the U.S. This is good news for the average citizen in both countries. However, distribution of this increasing wealth around the mean is a growing internal political problem in both countries. Finally, while it is hard to see in this presentation of the data, the growth rate of the GDP/capita is much higher for China (2017/2000 = +479%) than for the U.S. (2017/2000, +61%).</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4</a:t>
            </a:fld>
            <a:endParaRPr lang="en-US"/>
          </a:p>
        </p:txBody>
      </p:sp>
    </p:spTree>
    <p:extLst>
      <p:ext uri="{BB962C8B-B14F-4D97-AF65-F5344CB8AC3E}">
        <p14:creationId xmlns:p14="http://schemas.microsoft.com/office/powerpoint/2010/main" val="375732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43">
              <a:defRPr/>
            </a:pPr>
            <a:r>
              <a:rPr lang="en-US" dirty="0"/>
              <a:t>In 1994, the yuan was pegged to the U.S. dollar at a value of 8.28, for the purpose of taming domestic instability and to benefit PRC exports. In July 2005, due to pressure from China’s major trading partners, China moved away from the fixed dollar peg, allowing the yuan to gradually appreciate. China sought to internationalize the yuan, which requires  a stronger currency. One goal to this end was to get the yuan added to the International Monetary Fund’s Special Drawing Rights basket of reserve currencies—which in 2015 the yuan officially was. However, between the end of 2013 and start of 2014, the dynamics of global currency markets caused the yuan to once again depreciate and continue into 2018. Noteworthy is that this depreciation notwithstanding, it is nevertheless the Chinese government’s goal to strengthen the yuan, not weaken it.  </a:t>
            </a:r>
          </a:p>
          <a:p>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23</a:t>
            </a:fld>
            <a:endParaRPr lang="en-US"/>
          </a:p>
        </p:txBody>
      </p:sp>
    </p:spTree>
    <p:extLst>
      <p:ext uri="{BB962C8B-B14F-4D97-AF65-F5344CB8AC3E}">
        <p14:creationId xmlns:p14="http://schemas.microsoft.com/office/powerpoint/2010/main" val="4226860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pPr defTabSz="942289">
              <a:defRPr/>
            </a:pPr>
            <a:r>
              <a:rPr lang="en-US" dirty="0"/>
              <a:t>Rhodium Group tracks bilateral foreign direct investment between the U.S. and China going back to 1990, as shown above. While 2016 was a record year for Chinese direct investment into the U.S., 2017 brought a sharp drop. Rhodium Group attributes the drop primarily to Beijing’s regulatory crackdown on outbound capital flows, and secondarily to stricter screening on the U.S. side. Specifically, China has been struggling to reduce its debt, and with many China-to-U.S. investments having been using debt, this had been consuming a large amount of China’s foreign exchange reserves. These conditions can put a general drag on the Chinese economy, and can threaten China’s efforts to appreciate its currency. Hence, Beijing cracked down on a series of such outbound investments, many of which comprise a large portion of U.S.-to-China direct investments, such as real estate. The secondary cause of the drop in investment between the two countries stemmed from the Committee on Foreign Investment in the United States (CFIUS), which screens foreign acquisitions (non-U.S. entities investing in and acquiring enterprises on U.S. soil) for national security risks. CFIUS added more and broader criteria to its screening process for Chinese acquisitions, slowing down and stopping many investments which otherwise may have occurred. Further contributing to the stemmed investment was the slowness of the Trump administration in staffing a range of pertinent leadership positions, causing delays in investment processing. </a:t>
            </a:r>
          </a:p>
          <a:p>
            <a:pPr defTabSz="942289">
              <a:defRPr/>
            </a:pPr>
            <a:r>
              <a:rPr lang="en-US" dirty="0"/>
              <a:t>The Trump administration’s National Security Strategy, issued in late 2017, redefines China as a strategic rival rather than engagement partner, departing from the approach of previous administrations. Rhodium Group notes: “This change to a confrontational economic-security policy will almost surely sour the US-China investment climate, with negative implications for future flows.” These data do not include</a:t>
            </a:r>
            <a:r>
              <a:rPr lang="en-US" baseline="0" dirty="0"/>
              <a:t> the substantial Chinese investment in residential real estate in the U.S.  which has also declined in 2017-2018.</a:t>
            </a:r>
            <a:endParaRPr lang="en-US" dirty="0"/>
          </a:p>
          <a:p>
            <a:pPr defTabSz="942289">
              <a:defRPr/>
            </a:pPr>
            <a:endParaRPr lang="en-US" dirty="0"/>
          </a:p>
          <a:p>
            <a:pPr defTabSz="942289">
              <a:defRPr/>
            </a:pPr>
            <a:r>
              <a:rPr lang="en-US" dirty="0"/>
              <a:t>A full report on the investment drop can be found here:  https://www.rhg.com/research/chinese-fdi-in-the-us-in-2017-a-double-policy-punch/  </a:t>
            </a:r>
          </a:p>
          <a:p>
            <a:pPr defTabSz="942289">
              <a:defRPr/>
            </a:pPr>
            <a:endParaRPr lang="en-US" dirty="0">
              <a:solidFill>
                <a:prstClr val="black">
                  <a:tint val="75000"/>
                </a:prstClr>
              </a:solidFill>
            </a:endParaRPr>
          </a:p>
          <a:p>
            <a:pPr defTabSz="942289">
              <a:defRPr/>
            </a:pPr>
            <a:r>
              <a:rPr lang="en-US" dirty="0">
                <a:solidFill>
                  <a:prstClr val="black">
                    <a:tint val="75000"/>
                  </a:prstClr>
                </a:solidFill>
              </a:rPr>
              <a:t>The graphs included in this slide can also be accessed in interactive (and geographic) form at the following site: </a:t>
            </a:r>
            <a:r>
              <a:rPr lang="en-US" dirty="0">
                <a:solidFill>
                  <a:prstClr val="black">
                    <a:tint val="75000"/>
                  </a:prstClr>
                </a:solidFill>
                <a:hlinkClick r:id="rId3">
                  <a:extLst>
                    <a:ext uri="{A12FA001-AC4F-418D-AE19-62706E023703}">
                      <ahyp:hlinkClr xmlns:ahyp="http://schemas.microsoft.com/office/drawing/2018/hyperlinkcolor" val="tx"/>
                    </a:ext>
                  </a:extLst>
                </a:hlinkClick>
              </a:rPr>
              <a:t>https://rhodiumgroup.gistapp.com/us-china-foreign-direct-investments</a:t>
            </a:r>
            <a:endParaRPr lang="en-US" dirty="0"/>
          </a:p>
          <a:p>
            <a:endParaRPr lang="en-US" dirty="0"/>
          </a:p>
        </p:txBody>
      </p:sp>
      <p:sp>
        <p:nvSpPr>
          <p:cNvPr id="4" name="Slide Number Placeholder 3"/>
          <p:cNvSpPr>
            <a:spLocks noGrp="1"/>
          </p:cNvSpPr>
          <p:nvPr>
            <p:ph type="sldNum" sz="quarter" idx="5"/>
          </p:nvPr>
        </p:nvSpPr>
        <p:spPr/>
        <p:txBody>
          <a:bodyPr/>
          <a:lstStyle/>
          <a:p>
            <a:pPr defTabSz="942289">
              <a:defRPr/>
            </a:pPr>
            <a:fld id="{3C5ECBB9-E94C-407A-BCD5-4517B98967CF}" type="slidenum">
              <a:rPr lang="en-US">
                <a:solidFill>
                  <a:prstClr val="black"/>
                </a:solidFill>
                <a:latin typeface="Calibri"/>
              </a:rPr>
              <a:pPr defTabSz="942289">
                <a:defRPr/>
              </a:pPr>
              <a:t>24</a:t>
            </a:fld>
            <a:endParaRPr lang="en-US">
              <a:solidFill>
                <a:prstClr val="black"/>
              </a:solidFill>
              <a:latin typeface="Calibri"/>
            </a:endParaRPr>
          </a:p>
        </p:txBody>
      </p:sp>
    </p:spTree>
    <p:extLst>
      <p:ext uri="{BB962C8B-B14F-4D97-AF65-F5344CB8AC3E}">
        <p14:creationId xmlns:p14="http://schemas.microsoft.com/office/powerpoint/2010/main" val="168319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growth</a:t>
            </a:r>
            <a:r>
              <a:rPr lang="en-US" baseline="0" dirty="0"/>
              <a:t> in Chinese holdings of U.S. treasures has in recent years slowed from its torrid pace. While some argue that this link between the two countries is dangerously volatile, the girth of this Chinese investment in the U.S. renders it much less so.</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25</a:t>
            </a:fld>
            <a:endParaRPr lang="en-US"/>
          </a:p>
        </p:txBody>
      </p:sp>
    </p:spTree>
    <p:extLst>
      <p:ext uri="{BB962C8B-B14F-4D97-AF65-F5344CB8AC3E}">
        <p14:creationId xmlns:p14="http://schemas.microsoft.com/office/powerpoint/2010/main" val="2814203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Growth in travel to China by Americans</a:t>
            </a:r>
            <a:r>
              <a:rPr lang="en-US" baseline="0" dirty="0"/>
              <a:t> has returned in the last three years. Meanwhile, Chinese travel to the U.S. has burgeoned since 2009. This adds up to new levels of interaction between citizens of the two trading partners.  </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26</a:t>
            </a:fld>
            <a:endParaRPr lang="en-US"/>
          </a:p>
        </p:txBody>
      </p:sp>
    </p:spTree>
    <p:extLst>
      <p:ext uri="{BB962C8B-B14F-4D97-AF65-F5344CB8AC3E}">
        <p14:creationId xmlns:p14="http://schemas.microsoft.com/office/powerpoint/2010/main" val="3112500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r>
              <a:rPr lang="en-US" dirty="0"/>
              <a:t>We gathered data for 2018 on all multinational corporations earning $10 million and up located in both the U.S. and China, including city-level location of both headquarters and branch location. We then aggregated all corporate headquarter-branch ties to the city-level in both countries, and filtered the sample down to only city-corporate ties between the U.S. and China, resulting in over 6,000 U.S.-China city-level corporate ties. Displayed are the top 10 cities in each country, with red and blue nodes representing U.S. and Chinese cities, respectively, and with gray lines representing corporate headquarter-branch ties. Node size is displayed proportional to the aggregate number of both headquarter and branch ties in the sample, arranging the top cities from each country separately as vertical columns in descending order of connectivity. This displays a unique and telling economic geography on a granular urban level. Data was sourced from the </a:t>
            </a:r>
            <a:r>
              <a:rPr lang="en-US" dirty="0" err="1"/>
              <a:t>Mergent</a:t>
            </a:r>
            <a:r>
              <a:rPr lang="en-US" dirty="0"/>
              <a:t> Intellect (Dun &amp; Bradstreet) database.</a:t>
            </a:r>
          </a:p>
        </p:txBody>
      </p:sp>
      <p:sp>
        <p:nvSpPr>
          <p:cNvPr id="4" name="Slide Number Placeholder 3"/>
          <p:cNvSpPr>
            <a:spLocks noGrp="1"/>
          </p:cNvSpPr>
          <p:nvPr>
            <p:ph type="sldNum" sz="quarter" idx="5"/>
          </p:nvPr>
        </p:nvSpPr>
        <p:spPr/>
        <p:txBody>
          <a:bodyPr/>
          <a:lstStyle/>
          <a:p>
            <a:pPr defTabSz="942289">
              <a:defRPr/>
            </a:pPr>
            <a:fld id="{3C5ECBB9-E94C-407A-BCD5-4517B98967CF}" type="slidenum">
              <a:rPr lang="en-US">
                <a:solidFill>
                  <a:prstClr val="black"/>
                </a:solidFill>
                <a:latin typeface="Calibri"/>
              </a:rPr>
              <a:pPr defTabSz="942289">
                <a:defRPr/>
              </a:pPr>
              <a:t>27</a:t>
            </a:fld>
            <a:endParaRPr lang="en-US">
              <a:solidFill>
                <a:prstClr val="black"/>
              </a:solidFill>
              <a:latin typeface="Calibri"/>
            </a:endParaRPr>
          </a:p>
        </p:txBody>
      </p:sp>
    </p:spTree>
    <p:extLst>
      <p:ext uri="{BB962C8B-B14F-4D97-AF65-F5344CB8AC3E}">
        <p14:creationId xmlns:p14="http://schemas.microsoft.com/office/powerpoint/2010/main" val="382048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the most troubling</a:t>
            </a:r>
            <a:r>
              <a:rPr lang="en-US" baseline="0" dirty="0"/>
              <a:t> datum in the Barometer is the first ever year-to-year decline in the collaboration of American and Chinese inventors. During the last decade t</a:t>
            </a:r>
            <a:r>
              <a:rPr lang="en-US" dirty="0"/>
              <a:t>he growth of collaboration in invention has been quite impressive</a:t>
            </a:r>
            <a:r>
              <a:rPr lang="en-US" baseline="0" dirty="0"/>
              <a:t> as illustrated by this graph. While the overall numbers remain small – the U.S. patent offices grants approximately 250,000 patents each year – this does demonstrate that collaboration in R&amp;D is growing fast, despite the decline in 2018. We have included the numbers of Chinese/California (</a:t>
            </a:r>
            <a:r>
              <a:rPr lang="en-US" u="sng" baseline="0" dirty="0"/>
              <a:t>only)</a:t>
            </a:r>
            <a:r>
              <a:rPr lang="en-US" baseline="0" dirty="0"/>
              <a:t> </a:t>
            </a:r>
            <a:r>
              <a:rPr lang="en-US" baseline="0"/>
              <a:t>invention teams in </a:t>
            </a:r>
            <a:r>
              <a:rPr lang="en-US" baseline="0" dirty="0"/>
              <a:t>orange, demonstrating the close relationship between China and the most inventive state.</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28</a:t>
            </a:fld>
            <a:endParaRPr lang="en-US"/>
          </a:p>
        </p:txBody>
      </p:sp>
    </p:spTree>
    <p:extLst>
      <p:ext uri="{BB962C8B-B14F-4D97-AF65-F5344CB8AC3E}">
        <p14:creationId xmlns:p14="http://schemas.microsoft.com/office/powerpoint/2010/main" val="4294402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might say that</a:t>
            </a:r>
            <a:r>
              <a:rPr lang="en-US" baseline="0" dirty="0"/>
              <a:t> the increase in trade disputes between the two countries is a bad thing. To the contrary, we see the increasing use of the WTO to mediate such disputes a sign of a healthy trade relationship. Third party mediation is the best prophylactic against the damaging trade wars of the past.</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29</a:t>
            </a:fld>
            <a:endParaRPr lang="en-US"/>
          </a:p>
        </p:txBody>
      </p:sp>
    </p:spTree>
    <p:extLst>
      <p:ext uri="{BB962C8B-B14F-4D97-AF65-F5344CB8AC3E}">
        <p14:creationId xmlns:p14="http://schemas.microsoft.com/office/powerpoint/2010/main" val="1820887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r>
              <a:rPr lang="en-US" dirty="0"/>
              <a:t>The formation of U.S.-China sister city relationships shows coastal-to-inland pattern in Chinese cities over time, and a more random geographic distribution of American counterpart cities. China’s reform and opening up beginning in the late 1970s involved the central government favoring coastal provinces for outward international exchange, by establishing Special Economic Zones and other preferential economic zoning designations, often involving tax breaks to incentivize foreign investment, the establishment of foreign branches, and other forms of commercial engagement. While inland provinces (and cities) would come to develop their own international engagement over time, the coastal region was the first to internationalize, hence the coastal-to-inland pattern seen in Chinese cities for the establishment of sister city relationships with the U.S.</a:t>
            </a:r>
          </a:p>
          <a:p>
            <a:r>
              <a:rPr lang="en-US" dirty="0"/>
              <a:t>In general, China’s reform and opening up meant not only a new era of diplomatic relations between the national governments of China and the U.S., but also between its cities, thus Saint Louis and Nanjing were quick to establish the first relationship in 1979, followed by San Francisco and in Shanghai in 1980, and so forth. Each new frame of the animation shows a new year, starting with 1979 and ending in 2009, with 153 sister cities ties in total. While U.S.-China sister city relationships have continued to be formed after 2009, this was the range for which the most reliable longitudinal data could be gathered at present. </a:t>
            </a:r>
          </a:p>
        </p:txBody>
      </p:sp>
      <p:sp>
        <p:nvSpPr>
          <p:cNvPr id="4" name="Slide Number Placeholder 3"/>
          <p:cNvSpPr>
            <a:spLocks noGrp="1"/>
          </p:cNvSpPr>
          <p:nvPr>
            <p:ph type="sldNum" sz="quarter" idx="5"/>
          </p:nvPr>
        </p:nvSpPr>
        <p:spPr/>
        <p:txBody>
          <a:bodyPr/>
          <a:lstStyle/>
          <a:p>
            <a:pPr defTabSz="942289">
              <a:defRPr/>
            </a:pPr>
            <a:fld id="{3C5ECBB9-E94C-407A-BCD5-4517B98967CF}" type="slidenum">
              <a:rPr lang="en-US">
                <a:solidFill>
                  <a:prstClr val="black"/>
                </a:solidFill>
                <a:latin typeface="Calibri"/>
              </a:rPr>
              <a:pPr defTabSz="942289">
                <a:defRPr/>
              </a:pPr>
              <a:t>30</a:t>
            </a:fld>
            <a:endParaRPr lang="en-US">
              <a:solidFill>
                <a:prstClr val="black"/>
              </a:solidFill>
              <a:latin typeface="Calibri"/>
            </a:endParaRPr>
          </a:p>
        </p:txBody>
      </p:sp>
    </p:spTree>
    <p:extLst>
      <p:ext uri="{BB962C8B-B14F-4D97-AF65-F5344CB8AC3E}">
        <p14:creationId xmlns:p14="http://schemas.microsoft.com/office/powerpoint/2010/main" val="631425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Educational</a:t>
            </a:r>
            <a:r>
              <a:rPr lang="en-US" baseline="0" dirty="0"/>
              <a:t> exchange between the two countries remains dominated by Chinese students coming to the U.S. Meanwhile, American students travel to China has stabilized at a discouraging low level. Most analysts expect marginal declines in Chinese students in the U.S.  the near future, but this sea change is not reflected in the most recent statistics available.</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31</a:t>
            </a:fld>
            <a:endParaRPr lang="en-US"/>
          </a:p>
        </p:txBody>
      </p:sp>
    </p:spTree>
    <p:extLst>
      <p:ext uri="{BB962C8B-B14F-4D97-AF65-F5344CB8AC3E}">
        <p14:creationId xmlns:p14="http://schemas.microsoft.com/office/powerpoint/2010/main" val="1585854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recent</a:t>
            </a:r>
            <a:r>
              <a:rPr lang="en-US" baseline="0" dirty="0"/>
              <a:t> declines</a:t>
            </a:r>
            <a:r>
              <a:rPr lang="en-US" dirty="0"/>
              <a:t> in American students’ Chinese language training is troubling. It remains now a smaller drop</a:t>
            </a:r>
            <a:r>
              <a:rPr lang="en-US" baseline="0" dirty="0"/>
              <a:t> in the bucket as it is less than 1% of all American college students. Alternatively, </a:t>
            </a:r>
            <a:r>
              <a:rPr lang="en-US" u="sng" baseline="0" dirty="0"/>
              <a:t>all</a:t>
            </a:r>
            <a:r>
              <a:rPr lang="en-US" baseline="0" dirty="0"/>
              <a:t> Chinese students take English as part of their tertiary education. Chinese is the 6</a:t>
            </a:r>
            <a:r>
              <a:rPr lang="en-US" baseline="30000" dirty="0"/>
              <a:t>th</a:t>
            </a:r>
            <a:r>
              <a:rPr lang="en-US" baseline="0" dirty="0"/>
              <a:t> most popular foreign language for American students, far behind Spanish, French, German, Japanese and Italian in that order.</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32</a:t>
            </a:fld>
            <a:endParaRPr lang="en-US"/>
          </a:p>
        </p:txBody>
      </p:sp>
    </p:spTree>
    <p:extLst>
      <p:ext uri="{BB962C8B-B14F-4D97-AF65-F5344CB8AC3E}">
        <p14:creationId xmlns:p14="http://schemas.microsoft.com/office/powerpoint/2010/main" val="4220126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Unemployment has dropped precipitously in the U.S. since the economic disaster of 2009. Chinese unemployment is slowly rising through the decades – this is a major problem for the world economy. We also note that the often heard claim that U.S. unemployment is a consequence of cheap Chinese labor is not supported by these data.</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5</a:t>
            </a:fld>
            <a:endParaRPr lang="en-US"/>
          </a:p>
        </p:txBody>
      </p:sp>
    </p:spTree>
    <p:extLst>
      <p:ext uri="{BB962C8B-B14F-4D97-AF65-F5344CB8AC3E}">
        <p14:creationId xmlns:p14="http://schemas.microsoft.com/office/powerpoint/2010/main" val="23709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Pew Research</a:t>
            </a:r>
            <a:r>
              <a:rPr lang="en-US" baseline="0" dirty="0"/>
              <a:t> Center annually provides two-way public opinion surveys among several countries. It is difficult to see a pattern in the Chinese views of the U.S. – the favorable ratings vary around 45% during the last decade. Alternatively, public opinion about China experienced a dramatic and persistent drop off after 2011 in the U.S. For a more fine-grained view of two-way public opinions (on the threats of climate change and military engagement, potential conflicts over trade and Taiwan, and mutual trust by the Committee of 100 Opinion Survey) contact Ben Leffel at bleffel@uci.edu. Finally, we note an a marked improvement of Americans’ views of China as measured during 2017.</a:t>
            </a:r>
            <a:endParaRPr lang="en-US" dirty="0"/>
          </a:p>
          <a:p>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33</a:t>
            </a:fld>
            <a:endParaRPr lang="en-US"/>
          </a:p>
        </p:txBody>
      </p:sp>
    </p:spTree>
    <p:extLst>
      <p:ext uri="{BB962C8B-B14F-4D97-AF65-F5344CB8AC3E}">
        <p14:creationId xmlns:p14="http://schemas.microsoft.com/office/powerpoint/2010/main" val="391522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measure of the public health of the countries: Longevity</a:t>
            </a:r>
            <a:r>
              <a:rPr lang="en-US" baseline="0" dirty="0"/>
              <a:t> continues to increase in China. Surprisingly it actually declined in the U.S. during the last few years – most blame the opioids epidemic. We have provided the data for Hong Kong to demonstrate that even better results are reasonable aspirations in both the U.S. and the rest of China. Notice that the difference between the U.S. and China in 1985 was 8 years and in 2014 it had declined to 3 years.</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6</a:t>
            </a:fld>
            <a:endParaRPr lang="en-US"/>
          </a:p>
        </p:txBody>
      </p:sp>
    </p:spTree>
    <p:extLst>
      <p:ext uri="{BB962C8B-B14F-4D97-AF65-F5344CB8AC3E}">
        <p14:creationId xmlns:p14="http://schemas.microsoft.com/office/powerpoint/2010/main" val="906975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2020s</a:t>
            </a:r>
            <a:r>
              <a:rPr lang="en-US" baseline="0" dirty="0"/>
              <a:t> will be a difficult decade for both countries. In America we will be working through the demographic bomb of baby-boomer decrepitude. This problem will be much worse in China as the population bulges are more dramatic there. Not reflected in either </a:t>
            </a:r>
            <a:r>
              <a:rPr lang="en-US" baseline="0"/>
              <a:t>graph are </a:t>
            </a:r>
            <a:r>
              <a:rPr lang="en-US" baseline="0" dirty="0"/>
              <a:t>the growing divides between rich and poor in both countries. In China half the population lives in low-income rural areas with social service levels far below those living in the huge, coastal metropolises. </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7</a:t>
            </a:fld>
            <a:endParaRPr lang="en-US"/>
          </a:p>
        </p:txBody>
      </p:sp>
    </p:spTree>
    <p:extLst>
      <p:ext uri="{BB962C8B-B14F-4D97-AF65-F5344CB8AC3E}">
        <p14:creationId xmlns:p14="http://schemas.microsoft.com/office/powerpoint/2010/main" val="2137760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composite measure reflecting inequality in achievement between women and men in three dimensions: reproductive health, empowerment and the </a:t>
            </a:r>
            <a:r>
              <a:rPr lang="en-US" dirty="0" err="1"/>
              <a:t>labour</a:t>
            </a:r>
            <a:r>
              <a:rPr lang="en-US" dirty="0"/>
              <a:t> market. Switzerland scores best (gender inequality is lowest) at 0.039, Papua New Guinea and Chad are worst at greater than 0.70. Things are improving in both countries and inequality declines if only </a:t>
            </a:r>
            <a:r>
              <a:rPr lang="en-US" dirty="0" err="1"/>
              <a:t>marginally.l</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8</a:t>
            </a:fld>
            <a:endParaRPr lang="en-US"/>
          </a:p>
        </p:txBody>
      </p:sp>
    </p:spTree>
    <p:extLst>
      <p:ext uri="{BB962C8B-B14F-4D97-AF65-F5344CB8AC3E}">
        <p14:creationId xmlns:p14="http://schemas.microsoft.com/office/powerpoint/2010/main" val="865598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measure of the level of violence in the countries: Homicide</a:t>
            </a:r>
            <a:r>
              <a:rPr lang="en-US" baseline="0" dirty="0"/>
              <a:t> rates are very different in the two countries. The most recent increases in the U.S. are troubling. </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9</a:t>
            </a:fld>
            <a:endParaRPr lang="en-US"/>
          </a:p>
        </p:txBody>
      </p:sp>
    </p:spTree>
    <p:extLst>
      <p:ext uri="{BB962C8B-B14F-4D97-AF65-F5344CB8AC3E}">
        <p14:creationId xmlns:p14="http://schemas.microsoft.com/office/powerpoint/2010/main" val="273884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a:t>
            </a:r>
            <a:r>
              <a:rPr lang="en-US" baseline="0" dirty="0"/>
              <a:t> inflation adjusted numbers. Since the late 1990s we have seen a steady increase in Chinese defense spending, as the nation has invested more in defense articles and services aimed at domestic security, as well as deploying more military personnel abroad for such purposes as UN peacekeeping operations. The two nations spend more on their militaries than any other countries – in the US it amounts to 3.2% of GDP, in China 1.4%. Both countries are spending more this year than last.</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10</a:t>
            </a:fld>
            <a:endParaRPr lang="en-US"/>
          </a:p>
        </p:txBody>
      </p:sp>
    </p:spTree>
    <p:extLst>
      <p:ext uri="{BB962C8B-B14F-4D97-AF65-F5344CB8AC3E}">
        <p14:creationId xmlns:p14="http://schemas.microsoft.com/office/powerpoint/2010/main" val="2925523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above shows the top ten recipient countries of official development assistance (foreign aid) from China and the U.S. Among other observations, China’s aggregate foreign aid distribution by country (2000-2014) shows Venezuela as the top recipient. The composition of aid projects to Venezuela span agricultural, commercial/industrial and residential sectors, some part of long-term bilateral cooperation frameworks between the two states, others one-off aid packages. Venezuela’s socialist form of government may in part explain the level of aid it receives from China, as countries often send aid to countries with similar political/governance orientations (hence Russia being the second largest recipient of Chinese aid). Whether this is indicative of China “exporting” a form of authoritarian government via aid, or if it simply reflects attempts at access to the massive oil reserves of the country, these are questions researchers may further explore by directly accessing the </a:t>
            </a:r>
            <a:r>
              <a:rPr lang="it-IT" dirty="0"/>
              <a:t>China outward ODA data</a:t>
            </a:r>
            <a:r>
              <a:rPr lang="en-US"/>
              <a:t> from William </a:t>
            </a:r>
            <a:r>
              <a:rPr lang="en-US" dirty="0"/>
              <a:t>&amp; Mary’s </a:t>
            </a:r>
            <a:r>
              <a:rPr lang="en-US" dirty="0" err="1"/>
              <a:t>AidData</a:t>
            </a:r>
            <a:r>
              <a:rPr lang="en-US" dirty="0"/>
              <a:t> lab (https://www.aiddata.org), a rich source of international aid data worldwide.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Israel is the largest recipient of U.S. foreign aid, while China is one of the comparatively smallest recipients, which does not register among the top ten recipients. While USAID data on U.S. foreign aid distribution by country is available back to year 1946, we use 1980 as the starting year since for comparability purposes—1980 is the starting year for U.S. foreign aid to China covered in our U.S.-to-China aid chart presented here. China’s relatively low relative rank among recipients of U.S. aid does not suggest that China is unimportant to U.S. foreign policy goals, but rather reflects the vast collective agenda of U.S. foreign security, economic and development policy goals. Source: USAID (see: https://explorer.usaid.gov/query)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defTabSz="942289">
              <a:defRPr/>
            </a:pPr>
            <a:endParaRPr lang="en-US" dirty="0"/>
          </a:p>
        </p:txBody>
      </p:sp>
      <p:sp>
        <p:nvSpPr>
          <p:cNvPr id="4" name="Slide Number Placeholder 3"/>
          <p:cNvSpPr>
            <a:spLocks noGrp="1"/>
          </p:cNvSpPr>
          <p:nvPr>
            <p:ph type="sldNum" sz="quarter" idx="5"/>
          </p:nvPr>
        </p:nvSpPr>
        <p:spPr/>
        <p:txBody>
          <a:bodyPr/>
          <a:lstStyle/>
          <a:p>
            <a:pPr defTabSz="942289">
              <a:defRPr/>
            </a:pPr>
            <a:fld id="{3C5ECBB9-E94C-407A-BCD5-4517B98967CF}" type="slidenum">
              <a:rPr lang="en-US">
                <a:solidFill>
                  <a:prstClr val="black"/>
                </a:solidFill>
                <a:latin typeface="Calibri"/>
              </a:rPr>
              <a:pPr defTabSz="942289">
                <a:defRPr/>
              </a:pPr>
              <a:t>11</a:t>
            </a:fld>
            <a:endParaRPr lang="en-US">
              <a:solidFill>
                <a:prstClr val="black"/>
              </a:solidFill>
              <a:latin typeface="Calibri"/>
            </a:endParaRPr>
          </a:p>
        </p:txBody>
      </p:sp>
    </p:spTree>
    <p:extLst>
      <p:ext uri="{BB962C8B-B14F-4D97-AF65-F5344CB8AC3E}">
        <p14:creationId xmlns:p14="http://schemas.microsoft.com/office/powerpoint/2010/main" val="1572470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A4FF33-64E7-4366-8D53-F815ADE5542A}" type="datetime1">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386375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5C0C64-AF9E-4861-BC5E-DB6593E60617}" type="datetime1">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183671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C3D911-BA51-41E3-886E-086EDEC116AD}" type="datetime1">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147054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FE437E-1CE3-489A-B36C-D10B628D2235}" type="datetime1">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427578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796E9D-497C-4DA8-AD00-B50DAA3D0C29}" type="datetime1">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164514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91AB3F-C5A4-4AA1-9B53-3013FFAB7894}" type="datetime1">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206157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021B4C-9548-4650-8EAB-EDCDD6AE3CD1}" type="datetime1">
              <a:rPr lang="en-US" smtClean="0"/>
              <a:t>2/26/2019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179614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BBA756-1173-499E-92CB-6535DDBFA9B5}" type="datetime1">
              <a:rPr lang="en-US" smtClean="0"/>
              <a:t>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3524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1A930-98CE-429A-A624-ADBC4899EFE9}" type="datetime1">
              <a:rPr lang="en-US" smtClean="0"/>
              <a:t>2/26/2019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266212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D1E37-15F4-4A3F-A1F9-5D03BDBEE005}" type="datetime1">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128458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81969C-B117-4194-A930-E256C281D0A2}" type="datetime1">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376824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BE836-936F-4367-941D-99E22E7D09E3}" type="datetime1">
              <a:rPr lang="en-US" smtClean="0"/>
              <a:t>2/26/2019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0E608-7BB5-4604-9A8A-D4143C9A147B}" type="slidenum">
              <a:rPr lang="en-US" smtClean="0"/>
              <a:t>‹#›</a:t>
            </a:fld>
            <a:endParaRPr lang="en-US"/>
          </a:p>
        </p:txBody>
      </p:sp>
    </p:spTree>
    <p:extLst>
      <p:ext uri="{BB962C8B-B14F-4D97-AF65-F5344CB8AC3E}">
        <p14:creationId xmlns:p14="http://schemas.microsoft.com/office/powerpoint/2010/main" val="2544348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graham@uci.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bleffel@uci.edu"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b="1" dirty="0"/>
              <a:t>US-China </a:t>
            </a:r>
            <a:r>
              <a:rPr lang="en-US" b="1"/>
              <a:t>Barometer 2019</a:t>
            </a:r>
            <a:br>
              <a:rPr lang="en-US" dirty="0"/>
            </a:br>
            <a:r>
              <a:rPr lang="en-US" sz="1800" b="1" dirty="0"/>
              <a:t>Long U.S.-China Institute</a:t>
            </a:r>
            <a:br>
              <a:rPr lang="en-US" sz="1800" b="1" dirty="0"/>
            </a:br>
            <a:r>
              <a:rPr lang="en-US" sz="1800" b="1" dirty="0"/>
              <a:t>University of California, Irvine</a:t>
            </a:r>
          </a:p>
        </p:txBody>
      </p:sp>
      <p:sp>
        <p:nvSpPr>
          <p:cNvPr id="3" name="Content Placeholder 2"/>
          <p:cNvSpPr>
            <a:spLocks noGrp="1"/>
          </p:cNvSpPr>
          <p:nvPr>
            <p:ph idx="1"/>
          </p:nvPr>
        </p:nvSpPr>
        <p:spPr>
          <a:xfrm>
            <a:off x="609600" y="1981200"/>
            <a:ext cx="8229600" cy="4800600"/>
          </a:xfrm>
        </p:spPr>
        <p:txBody>
          <a:bodyPr>
            <a:normAutofit fontScale="55000" lnSpcReduction="20000"/>
          </a:bodyPr>
          <a:lstStyle/>
          <a:p>
            <a:pPr marL="0" indent="0">
              <a:buNone/>
            </a:pPr>
            <a:r>
              <a:rPr lang="en-US" sz="2500" dirty="0"/>
              <a:t>The Long Institute annually publishes the US-China Barometer, a measure of perhaps the most important bilateral relationship in the world. The Barometer provides a multidimensional representation of the relationship based on a compilation of the most pertinent data. Political opinions are eschewed. Indeed, we would hope that objective metrics would influence political decisions rather than vice-versa.</a:t>
            </a:r>
          </a:p>
          <a:p>
            <a:pPr marL="0" indent="0">
              <a:buNone/>
            </a:pPr>
            <a:endParaRPr lang="en-US" sz="2500" dirty="0"/>
          </a:p>
          <a:p>
            <a:pPr marL="0" indent="0">
              <a:buNone/>
            </a:pPr>
            <a:r>
              <a:rPr lang="en-US" sz="2500" dirty="0"/>
              <a:t>We have endeavored to collect and present the data objectively by using mostly third-party sources such as the World Bank. Where both American and Chinese sources exist we have often discovered substantial discrepancies – a good example is in Foreign Direct Investment. In the future we will collaborate with our colleagues in China toward determining the best ways to manage such discrepancies.</a:t>
            </a:r>
          </a:p>
          <a:p>
            <a:pPr marL="0" indent="0">
              <a:buNone/>
            </a:pPr>
            <a:endParaRPr lang="en-US" sz="2500" dirty="0"/>
          </a:p>
          <a:p>
            <a:pPr marL="0" indent="0">
              <a:buNone/>
            </a:pPr>
            <a:r>
              <a:rPr lang="en-US" sz="2500" dirty="0"/>
              <a:t>We have also considered developing a summary statistic combining the various measures as a sort of index of the relationship that might be compared over the years. However, this effort is thwarted in two ways: First, the mathematical problem is not trivial – combining the numbers is a bit like comparing apples, oranges, and puppies. Second, important details are lost in a summary statistic. So we deliver the Barometer as a 27-slide power-point presentation with interpretive notes (see below each slide) and the data sets imbedded (right click then choose “edit data”). Users and viewers are most welcome to adapt the presentation to their own purposes. Just don’t change the data.</a:t>
            </a:r>
          </a:p>
          <a:p>
            <a:pPr marL="0" indent="0">
              <a:buNone/>
            </a:pPr>
            <a:endParaRPr lang="en-US" sz="2500" dirty="0"/>
          </a:p>
          <a:p>
            <a:pPr marL="0" indent="0">
              <a:buNone/>
            </a:pPr>
            <a:r>
              <a:rPr lang="en-US" sz="2500" dirty="0"/>
              <a:t>We expect and seek your criticism so that we might improve the Barometer in future years. Feel free to comment on our choice of metrics and our own biases that we have had trouble seeing. Please send your comments to John L. Graham at </a:t>
            </a:r>
            <a:r>
              <a:rPr lang="en-US" sz="2500" dirty="0">
                <a:hlinkClick r:id="rId3"/>
              </a:rPr>
              <a:t>jgraham@uci.edu</a:t>
            </a:r>
            <a:r>
              <a:rPr lang="en-US" sz="2500" dirty="0"/>
              <a:t> and/or Ben Leffel at </a:t>
            </a:r>
            <a:r>
              <a:rPr lang="en-US" sz="2500" dirty="0">
                <a:hlinkClick r:id="rId4"/>
              </a:rPr>
              <a:t>bleffel@uci.edu</a:t>
            </a:r>
            <a:r>
              <a:rPr lang="en-US" sz="2500" dirty="0"/>
              <a:t>.</a:t>
            </a:r>
          </a:p>
          <a:p>
            <a:pPr marL="0" indent="0">
              <a:buNone/>
            </a:pPr>
            <a:endParaRPr lang="en-US" sz="2500" dirty="0"/>
          </a:p>
          <a:p>
            <a:pPr marL="0" indent="0">
              <a:buNone/>
            </a:pPr>
            <a:r>
              <a:rPr lang="en-US" sz="2500" dirty="0"/>
              <a:t>John L. Graham &amp; Ben Leffel</a:t>
            </a:r>
          </a:p>
          <a:p>
            <a:pPr marL="0" indent="0">
              <a:buNone/>
            </a:pPr>
            <a:endParaRPr lang="en-US" sz="25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dirty="0"/>
          </a:p>
        </p:txBody>
      </p:sp>
      <p:sp>
        <p:nvSpPr>
          <p:cNvPr id="4" name="Slide Number Placeholder 3"/>
          <p:cNvSpPr>
            <a:spLocks noGrp="1"/>
          </p:cNvSpPr>
          <p:nvPr>
            <p:ph type="sldNum" sz="quarter" idx="12"/>
          </p:nvPr>
        </p:nvSpPr>
        <p:spPr/>
        <p:txBody>
          <a:bodyPr/>
          <a:lstStyle/>
          <a:p>
            <a:fld id="{6C40E608-7BB5-4604-9A8A-D4143C9A147B}" type="slidenum">
              <a:rPr lang="en-US" smtClean="0"/>
              <a:t>1</a:t>
            </a:fld>
            <a:endParaRPr lang="en-US"/>
          </a:p>
        </p:txBody>
      </p:sp>
    </p:spTree>
    <p:extLst>
      <p:ext uri="{BB962C8B-B14F-4D97-AF65-F5344CB8AC3E}">
        <p14:creationId xmlns:p14="http://schemas.microsoft.com/office/powerpoint/2010/main" val="129142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Military Spending (billions, current 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330980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10</a:t>
            </a:fld>
            <a:endParaRPr lang="en-US"/>
          </a:p>
        </p:txBody>
      </p:sp>
    </p:spTree>
    <p:extLst>
      <p:ext uri="{BB962C8B-B14F-4D97-AF65-F5344CB8AC3E}">
        <p14:creationId xmlns:p14="http://schemas.microsoft.com/office/powerpoint/2010/main" val="2752387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744C26C-94CE-44E4-81A1-4FF2D97E4B5B}"/>
              </a:ext>
            </a:extLst>
          </p:cNvPr>
          <p:cNvGraphicFramePr>
            <a:graphicFrameLocks/>
          </p:cNvGraphicFramePr>
          <p:nvPr>
            <p:extLst>
              <p:ext uri="{D42A27DB-BD31-4B8C-83A1-F6EECF244321}">
                <p14:modId xmlns:p14="http://schemas.microsoft.com/office/powerpoint/2010/main" val="2921838502"/>
              </p:ext>
            </p:extLst>
          </p:nvPr>
        </p:nvGraphicFramePr>
        <p:xfrm>
          <a:off x="1314171" y="230841"/>
          <a:ext cx="6515660" cy="639631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C96C885-AC68-46C7-8866-468885F7F658}"/>
              </a:ext>
            </a:extLst>
          </p:cNvPr>
          <p:cNvSpPr txBox="1"/>
          <p:nvPr/>
        </p:nvSpPr>
        <p:spPr>
          <a:xfrm>
            <a:off x="1428750" y="240780"/>
            <a:ext cx="6057900" cy="1077218"/>
          </a:xfrm>
          <a:prstGeom prst="rect">
            <a:avLst/>
          </a:prstGeom>
          <a:noFill/>
        </p:spPr>
        <p:txBody>
          <a:bodyPr wrap="square" rtlCol="0">
            <a:spAutoFit/>
          </a:bodyPr>
          <a:lstStyle/>
          <a:p>
            <a:pPr algn="ctr"/>
            <a:r>
              <a:rPr lang="en-US" sz="3200" b="1" dirty="0">
                <a:solidFill>
                  <a:prstClr val="black"/>
                </a:solidFill>
                <a:latin typeface="+mj-lt"/>
              </a:rPr>
              <a:t>Foreign aid distribution</a:t>
            </a:r>
          </a:p>
          <a:p>
            <a:pPr algn="ctr"/>
            <a:r>
              <a:rPr lang="en-US" sz="3200" b="1" dirty="0">
                <a:solidFill>
                  <a:prstClr val="black"/>
                </a:solidFill>
                <a:latin typeface="+mj-lt"/>
              </a:rPr>
              <a:t>2000-2014 (different scales) </a:t>
            </a:r>
          </a:p>
        </p:txBody>
      </p:sp>
      <p:graphicFrame>
        <p:nvGraphicFramePr>
          <p:cNvPr id="4" name="Chart 3">
            <a:extLst>
              <a:ext uri="{FF2B5EF4-FFF2-40B4-BE49-F238E27FC236}">
                <a16:creationId xmlns:a16="http://schemas.microsoft.com/office/drawing/2014/main" id="{44B6B6EB-9173-4DE5-BE4C-9EFAE41251E9}"/>
              </a:ext>
            </a:extLst>
          </p:cNvPr>
          <p:cNvGraphicFramePr>
            <a:graphicFrameLocks/>
          </p:cNvGraphicFramePr>
          <p:nvPr>
            <p:extLst>
              <p:ext uri="{D42A27DB-BD31-4B8C-83A1-F6EECF244321}">
                <p14:modId xmlns:p14="http://schemas.microsoft.com/office/powerpoint/2010/main" val="363235349"/>
              </p:ext>
            </p:extLst>
          </p:nvPr>
        </p:nvGraphicFramePr>
        <p:xfrm>
          <a:off x="533400" y="2362200"/>
          <a:ext cx="3867431" cy="381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C07674FE-155E-4AF4-B94E-279CB1D5E824}"/>
              </a:ext>
            </a:extLst>
          </p:cNvPr>
          <p:cNvGraphicFramePr>
            <a:graphicFrameLocks/>
          </p:cNvGraphicFramePr>
          <p:nvPr>
            <p:extLst>
              <p:ext uri="{D42A27DB-BD31-4B8C-83A1-F6EECF244321}">
                <p14:modId xmlns:p14="http://schemas.microsoft.com/office/powerpoint/2010/main" val="6438248"/>
              </p:ext>
            </p:extLst>
          </p:nvPr>
        </p:nvGraphicFramePr>
        <p:xfrm>
          <a:off x="4648200" y="2438400"/>
          <a:ext cx="4137660" cy="3546442"/>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Straight Connector 7">
            <a:extLst>
              <a:ext uri="{FF2B5EF4-FFF2-40B4-BE49-F238E27FC236}">
                <a16:creationId xmlns:a16="http://schemas.microsoft.com/office/drawing/2014/main" id="{AD356873-A6EF-4207-9FB9-EC9298868239}"/>
              </a:ext>
            </a:extLst>
          </p:cNvPr>
          <p:cNvCxnSpPr>
            <a:cxnSpLocks/>
          </p:cNvCxnSpPr>
          <p:nvPr/>
        </p:nvCxnSpPr>
        <p:spPr>
          <a:xfrm>
            <a:off x="4480997" y="1417638"/>
            <a:ext cx="17172" cy="4145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6C40E608-7BB5-4604-9A8A-D4143C9A147B}" type="slidenum">
              <a:rPr lang="en-US" smtClean="0"/>
              <a:t>11</a:t>
            </a:fld>
            <a:endParaRPr lang="en-US"/>
          </a:p>
        </p:txBody>
      </p:sp>
    </p:spTree>
    <p:extLst>
      <p:ext uri="{BB962C8B-B14F-4D97-AF65-F5344CB8AC3E}">
        <p14:creationId xmlns:p14="http://schemas.microsoft.com/office/powerpoint/2010/main" val="378996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Internet users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857756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12</a:t>
            </a:fld>
            <a:endParaRPr lang="en-US"/>
          </a:p>
        </p:txBody>
      </p:sp>
    </p:spTree>
    <p:extLst>
      <p:ext uri="{BB962C8B-B14F-4D97-AF65-F5344CB8AC3E}">
        <p14:creationId xmlns:p14="http://schemas.microsoft.com/office/powerpoint/2010/main" val="219573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Mobile Phones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722426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13</a:t>
            </a:fld>
            <a:endParaRPr lang="en-US"/>
          </a:p>
        </p:txBody>
      </p:sp>
    </p:spTree>
    <p:extLst>
      <p:ext uri="{BB962C8B-B14F-4D97-AF65-F5344CB8AC3E}">
        <p14:creationId xmlns:p14="http://schemas.microsoft.com/office/powerpoint/2010/main" val="1889889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br>
              <a:rPr lang="en-US" sz="3200" b="1" dirty="0"/>
            </a:br>
            <a:br>
              <a:rPr lang="en-US" sz="3200" b="1" dirty="0"/>
            </a:br>
            <a:r>
              <a:rPr lang="en-US" sz="3600" b="1" dirty="0"/>
              <a:t>Energy use (kg of oil equivalent per capita)</a:t>
            </a:r>
            <a:br>
              <a:rPr lang="en-US" sz="3600" b="1" dirty="0"/>
            </a:b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1433399"/>
              </p:ext>
            </p:extLst>
          </p:nvPr>
        </p:nvGraphicFramePr>
        <p:xfrm>
          <a:off x="1600200" y="1524000"/>
          <a:ext cx="6553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14</a:t>
            </a:fld>
            <a:endParaRPr lang="en-US"/>
          </a:p>
        </p:txBody>
      </p:sp>
    </p:spTree>
    <p:extLst>
      <p:ext uri="{BB962C8B-B14F-4D97-AF65-F5344CB8AC3E}">
        <p14:creationId xmlns:p14="http://schemas.microsoft.com/office/powerpoint/2010/main" val="609906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a:t>
            </a:r>
            <a:r>
              <a:rPr lang="en-US" sz="2000" b="1" dirty="0"/>
              <a:t>2</a:t>
            </a:r>
            <a:r>
              <a:rPr lang="en-US" sz="3200" b="1" dirty="0"/>
              <a:t> emissions (metric ton per capita)</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802235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15</a:t>
            </a:fld>
            <a:endParaRPr lang="en-US"/>
          </a:p>
        </p:txBody>
      </p:sp>
    </p:spTree>
    <p:extLst>
      <p:ext uri="{BB962C8B-B14F-4D97-AF65-F5344CB8AC3E}">
        <p14:creationId xmlns:p14="http://schemas.microsoft.com/office/powerpoint/2010/main" val="132315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5A671D88-3C88-445E-AEEA-9DCEB65CAA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35" y="1588760"/>
            <a:ext cx="9174533" cy="4268702"/>
          </a:xfrm>
          <a:prstGeom prst="rect">
            <a:avLst/>
          </a:prstGeom>
        </p:spPr>
      </p:pic>
      <p:sp>
        <p:nvSpPr>
          <p:cNvPr id="8" name="Rectangle 7">
            <a:extLst>
              <a:ext uri="{FF2B5EF4-FFF2-40B4-BE49-F238E27FC236}">
                <a16:creationId xmlns:a16="http://schemas.microsoft.com/office/drawing/2014/main" id="{23E36ADE-C2BD-44EB-B0B0-18E5D87330FB}"/>
              </a:ext>
            </a:extLst>
          </p:cNvPr>
          <p:cNvSpPr/>
          <p:nvPr/>
        </p:nvSpPr>
        <p:spPr>
          <a:xfrm>
            <a:off x="-30535" y="507049"/>
            <a:ext cx="9176209" cy="1077218"/>
          </a:xfrm>
          <a:prstGeom prst="rect">
            <a:avLst/>
          </a:prstGeom>
          <a:solidFill>
            <a:srgbClr val="EFEFEF"/>
          </a:solidFill>
        </p:spPr>
        <p:txBody>
          <a:bodyPr wrap="square">
            <a:spAutoFit/>
          </a:bodyPr>
          <a:lstStyle/>
          <a:p>
            <a:r>
              <a:rPr lang="en-US" sz="3200" b="1" dirty="0">
                <a:solidFill>
                  <a:prstClr val="black"/>
                </a:solidFill>
              </a:rPr>
              <a:t>Greenhouse gas reductions versus increases in 10 cities: United States (2005-2013)</a:t>
            </a:r>
          </a:p>
        </p:txBody>
      </p:sp>
      <p:sp>
        <p:nvSpPr>
          <p:cNvPr id="11" name="TextBox 10">
            <a:extLst>
              <a:ext uri="{FF2B5EF4-FFF2-40B4-BE49-F238E27FC236}">
                <a16:creationId xmlns:a16="http://schemas.microsoft.com/office/drawing/2014/main" id="{89660208-5916-4FD3-9C4E-D7850C035B7B}"/>
              </a:ext>
            </a:extLst>
          </p:cNvPr>
          <p:cNvSpPr txBox="1"/>
          <p:nvPr/>
        </p:nvSpPr>
        <p:spPr>
          <a:xfrm>
            <a:off x="3313720" y="5416299"/>
            <a:ext cx="2532725" cy="300082"/>
          </a:xfrm>
          <a:prstGeom prst="rect">
            <a:avLst/>
          </a:prstGeom>
          <a:solidFill>
            <a:schemeClr val="bg1"/>
          </a:solidFill>
          <a:ln>
            <a:solidFill>
              <a:schemeClr val="tx1"/>
            </a:solidFill>
          </a:ln>
        </p:spPr>
        <p:txBody>
          <a:bodyPr wrap="square" rtlCol="0">
            <a:spAutoFit/>
          </a:bodyPr>
          <a:lstStyle/>
          <a:p>
            <a:endParaRPr lang="en-US" sz="1350" dirty="0">
              <a:solidFill>
                <a:prstClr val="black"/>
              </a:solidFill>
              <a:latin typeface="Calibri"/>
            </a:endParaRPr>
          </a:p>
        </p:txBody>
      </p:sp>
      <p:sp>
        <p:nvSpPr>
          <p:cNvPr id="12" name="Oval 11">
            <a:extLst>
              <a:ext uri="{FF2B5EF4-FFF2-40B4-BE49-F238E27FC236}">
                <a16:creationId xmlns:a16="http://schemas.microsoft.com/office/drawing/2014/main" id="{778C09FF-ADD4-43C0-9417-B3A173B1891F}"/>
              </a:ext>
            </a:extLst>
          </p:cNvPr>
          <p:cNvSpPr/>
          <p:nvPr/>
        </p:nvSpPr>
        <p:spPr>
          <a:xfrm>
            <a:off x="3400154" y="5449702"/>
            <a:ext cx="257447" cy="21918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13" name="Oval 12">
            <a:extLst>
              <a:ext uri="{FF2B5EF4-FFF2-40B4-BE49-F238E27FC236}">
                <a16:creationId xmlns:a16="http://schemas.microsoft.com/office/drawing/2014/main" id="{10B5654D-70A1-40C6-B4DE-6CB39DDFB7A1}"/>
              </a:ext>
            </a:extLst>
          </p:cNvPr>
          <p:cNvSpPr/>
          <p:nvPr/>
        </p:nvSpPr>
        <p:spPr>
          <a:xfrm>
            <a:off x="4749820" y="5449702"/>
            <a:ext cx="257447" cy="2191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14" name="TextBox 13">
            <a:extLst>
              <a:ext uri="{FF2B5EF4-FFF2-40B4-BE49-F238E27FC236}">
                <a16:creationId xmlns:a16="http://schemas.microsoft.com/office/drawing/2014/main" id="{9BEC461F-D1F4-461A-868B-50EF58AA4E40}"/>
              </a:ext>
            </a:extLst>
          </p:cNvPr>
          <p:cNvSpPr txBox="1"/>
          <p:nvPr/>
        </p:nvSpPr>
        <p:spPr>
          <a:xfrm>
            <a:off x="3657601" y="5420792"/>
            <a:ext cx="1132768" cy="300082"/>
          </a:xfrm>
          <a:prstGeom prst="rect">
            <a:avLst/>
          </a:prstGeom>
          <a:noFill/>
        </p:spPr>
        <p:txBody>
          <a:bodyPr wrap="square" rtlCol="0">
            <a:spAutoFit/>
          </a:bodyPr>
          <a:lstStyle/>
          <a:p>
            <a:r>
              <a:rPr lang="en-US" sz="1350" dirty="0">
                <a:solidFill>
                  <a:prstClr val="black"/>
                </a:solidFill>
                <a:latin typeface="Abadi" panose="020B0604020104020204" pitchFamily="34" charset="0"/>
              </a:rPr>
              <a:t>Reduced</a:t>
            </a:r>
          </a:p>
        </p:txBody>
      </p:sp>
      <p:sp>
        <p:nvSpPr>
          <p:cNvPr id="15" name="TextBox 14">
            <a:extLst>
              <a:ext uri="{FF2B5EF4-FFF2-40B4-BE49-F238E27FC236}">
                <a16:creationId xmlns:a16="http://schemas.microsoft.com/office/drawing/2014/main" id="{B2B233C6-D7CC-4D78-A6C5-EF7D4323C168}"/>
              </a:ext>
            </a:extLst>
          </p:cNvPr>
          <p:cNvSpPr txBox="1"/>
          <p:nvPr/>
        </p:nvSpPr>
        <p:spPr>
          <a:xfrm>
            <a:off x="5044006" y="5420792"/>
            <a:ext cx="1132768" cy="300082"/>
          </a:xfrm>
          <a:prstGeom prst="rect">
            <a:avLst/>
          </a:prstGeom>
          <a:noFill/>
        </p:spPr>
        <p:txBody>
          <a:bodyPr wrap="square" rtlCol="0">
            <a:spAutoFit/>
          </a:bodyPr>
          <a:lstStyle/>
          <a:p>
            <a:r>
              <a:rPr lang="en-US" sz="1350" dirty="0">
                <a:solidFill>
                  <a:prstClr val="black"/>
                </a:solidFill>
                <a:latin typeface="Abadi" panose="020B0604020104020204" pitchFamily="34" charset="0"/>
              </a:rPr>
              <a:t>Increased</a:t>
            </a:r>
          </a:p>
        </p:txBody>
      </p:sp>
      <p:cxnSp>
        <p:nvCxnSpPr>
          <p:cNvPr id="17" name="Straight Connector 16">
            <a:extLst>
              <a:ext uri="{FF2B5EF4-FFF2-40B4-BE49-F238E27FC236}">
                <a16:creationId xmlns:a16="http://schemas.microsoft.com/office/drawing/2014/main" id="{C7883C69-D4AB-4492-BC8C-5879A6042600}"/>
              </a:ext>
            </a:extLst>
          </p:cNvPr>
          <p:cNvCxnSpPr/>
          <p:nvPr/>
        </p:nvCxnSpPr>
        <p:spPr>
          <a:xfrm>
            <a:off x="4541466" y="5445727"/>
            <a:ext cx="0" cy="223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ooter Placeholder 4">
            <a:extLst>
              <a:ext uri="{FF2B5EF4-FFF2-40B4-BE49-F238E27FC236}">
                <a16:creationId xmlns:a16="http://schemas.microsoft.com/office/drawing/2014/main" id="{466D3EB6-41C2-4213-8451-FA771C5F75C4}"/>
              </a:ext>
            </a:extLst>
          </p:cNvPr>
          <p:cNvSpPr>
            <a:spLocks noGrp="1"/>
          </p:cNvSpPr>
          <p:nvPr>
            <p:ph type="ftr" sz="quarter" idx="11"/>
          </p:nvPr>
        </p:nvSpPr>
        <p:spPr>
          <a:xfrm>
            <a:off x="-54819" y="5883420"/>
            <a:ext cx="2800350" cy="273844"/>
          </a:xfrm>
        </p:spPr>
        <p:txBody>
          <a:bodyPr/>
          <a:lstStyle/>
          <a:p>
            <a:r>
              <a:rPr lang="en-US" dirty="0">
                <a:solidFill>
                  <a:prstClr val="black">
                    <a:tint val="75000"/>
                  </a:prstClr>
                </a:solidFill>
                <a:latin typeface="Calibri"/>
              </a:rPr>
              <a:t>Source: Benjamin Leffel, Dept. of Sociology, UC Irvine</a:t>
            </a:r>
          </a:p>
        </p:txBody>
      </p:sp>
    </p:spTree>
    <p:extLst>
      <p:ext uri="{BB962C8B-B14F-4D97-AF65-F5344CB8AC3E}">
        <p14:creationId xmlns:p14="http://schemas.microsoft.com/office/powerpoint/2010/main" val="2436661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EF5627F0-06BD-4DB5-87AA-9105A4F170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627554"/>
            <a:ext cx="7239000" cy="6248400"/>
          </a:xfrm>
          <a:prstGeom prst="rect">
            <a:avLst/>
          </a:prstGeom>
        </p:spPr>
      </p:pic>
      <p:sp>
        <p:nvSpPr>
          <p:cNvPr id="2" name="TextBox 1">
            <a:extLst>
              <a:ext uri="{FF2B5EF4-FFF2-40B4-BE49-F238E27FC236}">
                <a16:creationId xmlns:a16="http://schemas.microsoft.com/office/drawing/2014/main" id="{4E8224DD-2737-41D2-BB0A-3533416D72CF}"/>
              </a:ext>
            </a:extLst>
          </p:cNvPr>
          <p:cNvSpPr txBox="1"/>
          <p:nvPr/>
        </p:nvSpPr>
        <p:spPr>
          <a:xfrm>
            <a:off x="0" y="12560"/>
            <a:ext cx="7571513" cy="1077218"/>
          </a:xfrm>
          <a:prstGeom prst="rect">
            <a:avLst/>
          </a:prstGeom>
          <a:solidFill>
            <a:srgbClr val="EFEFEF"/>
          </a:solidFill>
        </p:spPr>
        <p:txBody>
          <a:bodyPr wrap="square" rtlCol="0">
            <a:spAutoFit/>
          </a:bodyPr>
          <a:lstStyle/>
          <a:p>
            <a:pPr algn="ctr"/>
            <a:r>
              <a:rPr lang="en-US" sz="3200" b="1" dirty="0">
                <a:solidFill>
                  <a:prstClr val="black"/>
                </a:solidFill>
              </a:rPr>
              <a:t>Changes in greenhouse gas emissions: 10 large </a:t>
            </a:r>
            <a:r>
              <a:rPr lang="en-US" sz="3200" b="1">
                <a:solidFill>
                  <a:prstClr val="black"/>
                </a:solidFill>
              </a:rPr>
              <a:t>Chinese cities (2005-2012)</a:t>
            </a:r>
            <a:endParaRPr lang="en-US" sz="3200" b="1" dirty="0">
              <a:solidFill>
                <a:prstClr val="black"/>
              </a:solidFill>
            </a:endParaRPr>
          </a:p>
        </p:txBody>
      </p:sp>
      <p:sp>
        <p:nvSpPr>
          <p:cNvPr id="16" name="TextBox 15">
            <a:extLst>
              <a:ext uri="{FF2B5EF4-FFF2-40B4-BE49-F238E27FC236}">
                <a16:creationId xmlns:a16="http://schemas.microsoft.com/office/drawing/2014/main" id="{3272532E-83C8-4056-A5B0-B776AE7640F6}"/>
              </a:ext>
            </a:extLst>
          </p:cNvPr>
          <p:cNvSpPr txBox="1"/>
          <p:nvPr/>
        </p:nvSpPr>
        <p:spPr>
          <a:xfrm>
            <a:off x="7084620" y="3048000"/>
            <a:ext cx="1905000" cy="1043077"/>
          </a:xfrm>
          <a:prstGeom prst="rect">
            <a:avLst/>
          </a:prstGeom>
          <a:solidFill>
            <a:schemeClr val="bg1"/>
          </a:solidFill>
          <a:ln>
            <a:solidFill>
              <a:schemeClr val="tx1"/>
            </a:solidFill>
          </a:ln>
        </p:spPr>
        <p:txBody>
          <a:bodyPr wrap="square" rtlCol="0">
            <a:spAutoFit/>
          </a:bodyPr>
          <a:lstStyle/>
          <a:p>
            <a:endParaRPr lang="en-US" dirty="0">
              <a:solidFill>
                <a:prstClr val="black"/>
              </a:solidFill>
              <a:latin typeface="Calibri"/>
            </a:endParaRPr>
          </a:p>
        </p:txBody>
      </p:sp>
      <p:sp>
        <p:nvSpPr>
          <p:cNvPr id="8" name="Oval 7">
            <a:extLst>
              <a:ext uri="{FF2B5EF4-FFF2-40B4-BE49-F238E27FC236}">
                <a16:creationId xmlns:a16="http://schemas.microsoft.com/office/drawing/2014/main" id="{A5A33EF6-F6F2-43DE-BF4E-7A66EC15D543}"/>
              </a:ext>
            </a:extLst>
          </p:cNvPr>
          <p:cNvSpPr/>
          <p:nvPr/>
        </p:nvSpPr>
        <p:spPr>
          <a:xfrm>
            <a:off x="7314066" y="3175826"/>
            <a:ext cx="257447" cy="29224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Oval 8">
            <a:extLst>
              <a:ext uri="{FF2B5EF4-FFF2-40B4-BE49-F238E27FC236}">
                <a16:creationId xmlns:a16="http://schemas.microsoft.com/office/drawing/2014/main" id="{4FBE144B-35C2-497A-B3C6-DDCB410BE076}"/>
              </a:ext>
            </a:extLst>
          </p:cNvPr>
          <p:cNvSpPr/>
          <p:nvPr/>
        </p:nvSpPr>
        <p:spPr>
          <a:xfrm>
            <a:off x="7314066" y="3600323"/>
            <a:ext cx="257447" cy="2922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TextBox 9">
            <a:extLst>
              <a:ext uri="{FF2B5EF4-FFF2-40B4-BE49-F238E27FC236}">
                <a16:creationId xmlns:a16="http://schemas.microsoft.com/office/drawing/2014/main" id="{A81323F6-07CC-4B6C-AD9D-553F947B217F}"/>
              </a:ext>
            </a:extLst>
          </p:cNvPr>
          <p:cNvSpPr txBox="1"/>
          <p:nvPr/>
        </p:nvSpPr>
        <p:spPr>
          <a:xfrm>
            <a:off x="7699855" y="3171800"/>
            <a:ext cx="1132768" cy="369332"/>
          </a:xfrm>
          <a:prstGeom prst="rect">
            <a:avLst/>
          </a:prstGeom>
          <a:noFill/>
        </p:spPr>
        <p:txBody>
          <a:bodyPr wrap="square" rtlCol="0">
            <a:spAutoFit/>
          </a:bodyPr>
          <a:lstStyle/>
          <a:p>
            <a:r>
              <a:rPr lang="en-US" dirty="0">
                <a:solidFill>
                  <a:prstClr val="black"/>
                </a:solidFill>
                <a:latin typeface="Abadi" panose="020B0604020104020204" pitchFamily="34" charset="0"/>
              </a:rPr>
              <a:t>Reduced</a:t>
            </a:r>
          </a:p>
        </p:txBody>
      </p:sp>
      <p:sp>
        <p:nvSpPr>
          <p:cNvPr id="11" name="TextBox 10">
            <a:extLst>
              <a:ext uri="{FF2B5EF4-FFF2-40B4-BE49-F238E27FC236}">
                <a16:creationId xmlns:a16="http://schemas.microsoft.com/office/drawing/2014/main" id="{F62A6FBA-6D21-44D8-80CE-3CE293B46D3C}"/>
              </a:ext>
            </a:extLst>
          </p:cNvPr>
          <p:cNvSpPr txBox="1"/>
          <p:nvPr/>
        </p:nvSpPr>
        <p:spPr>
          <a:xfrm>
            <a:off x="7696045" y="3596014"/>
            <a:ext cx="1454654" cy="369332"/>
          </a:xfrm>
          <a:prstGeom prst="rect">
            <a:avLst/>
          </a:prstGeom>
          <a:noFill/>
        </p:spPr>
        <p:txBody>
          <a:bodyPr wrap="square" rtlCol="0">
            <a:spAutoFit/>
          </a:bodyPr>
          <a:lstStyle/>
          <a:p>
            <a:r>
              <a:rPr lang="en-US" dirty="0">
                <a:solidFill>
                  <a:prstClr val="black"/>
                </a:solidFill>
                <a:latin typeface="Abadi" panose="020B0604020104020204" pitchFamily="34" charset="0"/>
              </a:rPr>
              <a:t>Increased</a:t>
            </a:r>
          </a:p>
        </p:txBody>
      </p:sp>
      <p:sp>
        <p:nvSpPr>
          <p:cNvPr id="3" name="Slide Number Placeholder 2"/>
          <p:cNvSpPr>
            <a:spLocks noGrp="1"/>
          </p:cNvSpPr>
          <p:nvPr>
            <p:ph type="sldNum" sz="quarter" idx="12"/>
          </p:nvPr>
        </p:nvSpPr>
        <p:spPr/>
        <p:txBody>
          <a:bodyPr/>
          <a:lstStyle/>
          <a:p>
            <a:fld id="{6C40E608-7BB5-4604-9A8A-D4143C9A147B}" type="slidenum">
              <a:rPr lang="en-US" smtClean="0"/>
              <a:t>17</a:t>
            </a:fld>
            <a:endParaRPr lang="en-US"/>
          </a:p>
        </p:txBody>
      </p:sp>
      <p:sp>
        <p:nvSpPr>
          <p:cNvPr id="13" name="Footer Placeholder 4">
            <a:extLst>
              <a:ext uri="{FF2B5EF4-FFF2-40B4-BE49-F238E27FC236}">
                <a16:creationId xmlns:a16="http://schemas.microsoft.com/office/drawing/2014/main" id="{CE4851AD-5AA7-43EA-B3FC-9D8964583238}"/>
              </a:ext>
            </a:extLst>
          </p:cNvPr>
          <p:cNvSpPr>
            <a:spLocks noGrp="1"/>
          </p:cNvSpPr>
          <p:nvPr>
            <p:ph type="ftr" sz="quarter" idx="11"/>
          </p:nvPr>
        </p:nvSpPr>
        <p:spPr>
          <a:xfrm>
            <a:off x="1600200" y="6538075"/>
            <a:ext cx="2800350" cy="273844"/>
          </a:xfrm>
        </p:spPr>
        <p:txBody>
          <a:bodyPr/>
          <a:lstStyle/>
          <a:p>
            <a:r>
              <a:rPr lang="en-US" dirty="0">
                <a:solidFill>
                  <a:prstClr val="black">
                    <a:tint val="75000"/>
                  </a:prstClr>
                </a:solidFill>
                <a:latin typeface="Calibri"/>
              </a:rPr>
              <a:t>Source: Benjamin Leffel, Dept. of Sociology, UC Irvine</a:t>
            </a:r>
          </a:p>
        </p:txBody>
      </p:sp>
    </p:spTree>
    <p:extLst>
      <p:ext uri="{BB962C8B-B14F-4D97-AF65-F5344CB8AC3E}">
        <p14:creationId xmlns:p14="http://schemas.microsoft.com/office/powerpoint/2010/main" val="3774453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Corruption Perception Index </a:t>
            </a:r>
            <a:br>
              <a:rPr lang="en-US" sz="3200" b="1" dirty="0"/>
            </a:br>
            <a:r>
              <a:rPr lang="en-US" sz="2000" b="1" dirty="0"/>
              <a:t>(higher scores mean bribery is less common)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902658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18</a:t>
            </a:fld>
            <a:endParaRPr lang="en-US"/>
          </a:p>
        </p:txBody>
      </p:sp>
    </p:spTree>
    <p:extLst>
      <p:ext uri="{BB962C8B-B14F-4D97-AF65-F5344CB8AC3E}">
        <p14:creationId xmlns:p14="http://schemas.microsoft.com/office/powerpoint/2010/main" val="2227538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Piracy rates for computer software </a:t>
            </a:r>
            <a:br>
              <a:rPr lang="en-US" sz="3200" b="1" dirty="0"/>
            </a:br>
            <a:r>
              <a:rPr lang="en-US" sz="3200" b="1" dirty="0"/>
              <a:t>(% unlicensed use)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54713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19</a:t>
            </a:fld>
            <a:endParaRPr lang="en-US"/>
          </a:p>
        </p:txBody>
      </p:sp>
    </p:spTree>
    <p:extLst>
      <p:ext uri="{BB962C8B-B14F-4D97-AF65-F5344CB8AC3E}">
        <p14:creationId xmlns:p14="http://schemas.microsoft.com/office/powerpoint/2010/main" val="1566163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00"/>
            <a:ext cx="7848600" cy="1143000"/>
          </a:xfrm>
        </p:spPr>
        <p:txBody>
          <a:bodyPr>
            <a:noAutofit/>
          </a:bodyPr>
          <a:lstStyle/>
          <a:p>
            <a:pPr algn="l"/>
            <a:r>
              <a:rPr lang="en-US" sz="3200" b="1" i="1" dirty="0"/>
              <a:t>To get an accurate picture of the world,     you have to count…we should follow the  </a:t>
            </a:r>
            <a:r>
              <a:rPr lang="en-US" sz="3200" b="1" i="1" dirty="0" err="1"/>
              <a:t>trendlines</a:t>
            </a:r>
            <a:r>
              <a:rPr lang="en-US" sz="3200" b="1" i="1" dirty="0"/>
              <a:t>, not the headlines.</a:t>
            </a:r>
            <a:r>
              <a:rPr lang="en-US" sz="3200" b="1" dirty="0"/>
              <a:t> </a:t>
            </a:r>
            <a:br>
              <a:rPr lang="en-US" sz="3200" b="1" dirty="0"/>
            </a:br>
            <a:r>
              <a:rPr lang="en-US" sz="3200" b="1" dirty="0"/>
              <a:t>                                                                                      Steven Pinker, 2019</a:t>
            </a:r>
            <a:endParaRPr lang="en-US" sz="3200" dirty="0"/>
          </a:p>
        </p:txBody>
      </p:sp>
      <p:sp>
        <p:nvSpPr>
          <p:cNvPr id="3" name="Content Placeholder 2"/>
          <p:cNvSpPr>
            <a:spLocks noGrp="1"/>
          </p:cNvSpPr>
          <p:nvPr>
            <p:ph idx="1"/>
          </p:nvPr>
        </p:nvSpPr>
        <p:spPr>
          <a:xfrm>
            <a:off x="457200" y="4876800"/>
            <a:ext cx="8229600" cy="1249363"/>
          </a:xfrm>
        </p:spPr>
        <p:txBody>
          <a:bodyPr/>
          <a:lstStyle/>
          <a:p>
            <a:pPr marL="0" indent="0">
              <a:buNone/>
            </a:pPr>
            <a:r>
              <a:rPr lang="en-US" sz="1400" b="1" i="1" dirty="0"/>
              <a:t> </a:t>
            </a:r>
            <a:endParaRPr lang="en-US" b="1" dirty="0"/>
          </a:p>
        </p:txBody>
      </p:sp>
      <p:sp>
        <p:nvSpPr>
          <p:cNvPr id="4" name="Slide Number Placeholder 3"/>
          <p:cNvSpPr>
            <a:spLocks noGrp="1"/>
          </p:cNvSpPr>
          <p:nvPr>
            <p:ph type="sldNum" sz="quarter" idx="12"/>
          </p:nvPr>
        </p:nvSpPr>
        <p:spPr/>
        <p:txBody>
          <a:bodyPr/>
          <a:lstStyle/>
          <a:p>
            <a:fld id="{6C40E608-7BB5-4604-9A8A-D4143C9A147B}" type="slidenum">
              <a:rPr lang="en-US" smtClean="0"/>
              <a:t>2</a:t>
            </a:fld>
            <a:endParaRPr lang="en-US"/>
          </a:p>
        </p:txBody>
      </p:sp>
    </p:spTree>
    <p:extLst>
      <p:ext uri="{BB962C8B-B14F-4D97-AF65-F5344CB8AC3E}">
        <p14:creationId xmlns:p14="http://schemas.microsoft.com/office/powerpoint/2010/main" val="1086909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Interaction</a:t>
            </a:r>
          </a:p>
        </p:txBody>
      </p:sp>
      <p:sp>
        <p:nvSpPr>
          <p:cNvPr id="3" name="Content Placeholder 2"/>
          <p:cNvSpPr>
            <a:spLocks noGrp="1"/>
          </p:cNvSpPr>
          <p:nvPr>
            <p:ph idx="1"/>
          </p:nvPr>
        </p:nvSpPr>
        <p:spPr/>
        <p:txBody>
          <a:bodyPr>
            <a:normAutofit/>
          </a:bodyPr>
          <a:lstStyle/>
          <a:p>
            <a:pPr marL="0" indent="0">
              <a:buNone/>
            </a:pPr>
            <a:r>
              <a:rPr lang="en-US" sz="2800" b="1" dirty="0"/>
              <a:t>The second group of slides presents measures of the mostly increasing interaction of the two countries. In many respects we see a strengthening of the bi-lateral relationship, but there is also disappointment in the latest data.</a:t>
            </a:r>
          </a:p>
        </p:txBody>
      </p:sp>
      <p:sp>
        <p:nvSpPr>
          <p:cNvPr id="4" name="Slide Number Placeholder 3"/>
          <p:cNvSpPr>
            <a:spLocks noGrp="1"/>
          </p:cNvSpPr>
          <p:nvPr>
            <p:ph type="sldNum" sz="quarter" idx="12"/>
          </p:nvPr>
        </p:nvSpPr>
        <p:spPr/>
        <p:txBody>
          <a:bodyPr/>
          <a:lstStyle/>
          <a:p>
            <a:fld id="{6C40E608-7BB5-4604-9A8A-D4143C9A147B}" type="slidenum">
              <a:rPr lang="en-US" smtClean="0"/>
              <a:t>20</a:t>
            </a:fld>
            <a:endParaRPr lang="en-US"/>
          </a:p>
        </p:txBody>
      </p:sp>
    </p:spTree>
    <p:extLst>
      <p:ext uri="{BB962C8B-B14F-4D97-AF65-F5344CB8AC3E}">
        <p14:creationId xmlns:p14="http://schemas.microsoft.com/office/powerpoint/2010/main" val="1495667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Trade in goods ($ billion)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489087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21</a:t>
            </a:fld>
            <a:endParaRPr lang="en-US"/>
          </a:p>
        </p:txBody>
      </p:sp>
    </p:spTree>
    <p:extLst>
      <p:ext uri="{BB962C8B-B14F-4D97-AF65-F5344CB8AC3E}">
        <p14:creationId xmlns:p14="http://schemas.microsoft.com/office/powerpoint/2010/main" val="4200756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Total U.S.-China trade in goods and </a:t>
            </a:r>
            <a:br>
              <a:rPr lang="en-US" sz="3200" b="1" dirty="0"/>
            </a:br>
            <a:r>
              <a:rPr lang="en-US" sz="3200" b="1" dirty="0"/>
              <a:t>U.S. trade deficit in goods ($ billion)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260303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22</a:t>
            </a:fld>
            <a:endParaRPr lang="en-US"/>
          </a:p>
        </p:txBody>
      </p:sp>
    </p:spTree>
    <p:extLst>
      <p:ext uri="{BB962C8B-B14F-4D97-AF65-F5344CB8AC3E}">
        <p14:creationId xmlns:p14="http://schemas.microsoft.com/office/powerpoint/2010/main" val="2404945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304800"/>
            <a:ext cx="8229600" cy="914400"/>
          </a:xfrm>
        </p:spPr>
        <p:txBody>
          <a:bodyPr>
            <a:normAutofit fontScale="90000"/>
          </a:bodyPr>
          <a:lstStyle/>
          <a:p>
            <a:br>
              <a:rPr lang="en-US" sz="2400" b="1" dirty="0"/>
            </a:br>
            <a:br>
              <a:rPr lang="en-US" sz="2400" b="1" dirty="0"/>
            </a:br>
            <a:br>
              <a:rPr lang="en-US" sz="2400" b="1" dirty="0"/>
            </a:br>
            <a:br>
              <a:rPr lang="en-US" sz="2400" b="1" dirty="0"/>
            </a:br>
            <a:r>
              <a:rPr lang="en-US" sz="3600" b="1" dirty="0"/>
              <a:t>Historical currency exchange rate</a:t>
            </a:r>
            <a:br>
              <a:rPr lang="en-US" sz="3600" b="1" dirty="0"/>
            </a:br>
            <a:r>
              <a:rPr lang="en-US" sz="3600" b="1" dirty="0"/>
              <a:t>(yuan per one dollar)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58499"/>
              </p:ext>
            </p:extLst>
          </p:nvPr>
        </p:nvGraphicFramePr>
        <p:xfrm>
          <a:off x="304800" y="1219200"/>
          <a:ext cx="8493034"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23</a:t>
            </a:fld>
            <a:endParaRPr lang="en-US"/>
          </a:p>
        </p:txBody>
      </p:sp>
    </p:spTree>
    <p:extLst>
      <p:ext uri="{BB962C8B-B14F-4D97-AF65-F5344CB8AC3E}">
        <p14:creationId xmlns:p14="http://schemas.microsoft.com/office/powerpoint/2010/main" val="1250941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F77897-657D-45AA-B508-F205FE873E1C}"/>
              </a:ext>
            </a:extLst>
          </p:cNvPr>
          <p:cNvPicPr>
            <a:picLocks noChangeAspect="1"/>
          </p:cNvPicPr>
          <p:nvPr/>
        </p:nvPicPr>
        <p:blipFill>
          <a:blip r:embed="rId3"/>
          <a:stretch>
            <a:fillRect/>
          </a:stretch>
        </p:blipFill>
        <p:spPr>
          <a:xfrm>
            <a:off x="6858000" y="6629539"/>
            <a:ext cx="1143000" cy="206295"/>
          </a:xfrm>
          <a:prstGeom prst="rect">
            <a:avLst/>
          </a:prstGeom>
        </p:spPr>
      </p:pic>
      <p:sp>
        <p:nvSpPr>
          <p:cNvPr id="8" name="Rectangle 7">
            <a:extLst>
              <a:ext uri="{FF2B5EF4-FFF2-40B4-BE49-F238E27FC236}">
                <a16:creationId xmlns:a16="http://schemas.microsoft.com/office/drawing/2014/main" id="{9481D1D2-65CC-425D-A776-4B568DA18077}"/>
              </a:ext>
            </a:extLst>
          </p:cNvPr>
          <p:cNvSpPr/>
          <p:nvPr/>
        </p:nvSpPr>
        <p:spPr>
          <a:xfrm>
            <a:off x="4227314" y="6558836"/>
            <a:ext cx="1257300" cy="461665"/>
          </a:xfrm>
          <a:prstGeom prst="rect">
            <a:avLst/>
          </a:prstGeom>
        </p:spPr>
        <p:txBody>
          <a:bodyPr wrap="square">
            <a:spAutoFit/>
          </a:bodyPr>
          <a:lstStyle/>
          <a:p>
            <a:r>
              <a:rPr lang="en-US" sz="1200" dirty="0">
                <a:solidFill>
                  <a:prstClr val="black">
                    <a:tint val="75000"/>
                  </a:prstClr>
                </a:solidFill>
                <a:latin typeface="Calibri"/>
              </a:rPr>
              <a:t>Source: Rhodium Group</a:t>
            </a:r>
            <a:endParaRPr lang="en-US" dirty="0">
              <a:solidFill>
                <a:prstClr val="black"/>
              </a:solidFill>
              <a:latin typeface="Calibri"/>
            </a:endParaRPr>
          </a:p>
        </p:txBody>
      </p:sp>
      <p:sp>
        <p:nvSpPr>
          <p:cNvPr id="9" name="TextBox 8">
            <a:extLst>
              <a:ext uri="{FF2B5EF4-FFF2-40B4-BE49-F238E27FC236}">
                <a16:creationId xmlns:a16="http://schemas.microsoft.com/office/drawing/2014/main" id="{BEB2292E-15EE-4A78-92B8-3AD3175CB0B8}"/>
              </a:ext>
            </a:extLst>
          </p:cNvPr>
          <p:cNvSpPr txBox="1"/>
          <p:nvPr/>
        </p:nvSpPr>
        <p:spPr>
          <a:xfrm>
            <a:off x="2085975" y="43676"/>
            <a:ext cx="5886450" cy="1015663"/>
          </a:xfrm>
          <a:prstGeom prst="rect">
            <a:avLst/>
          </a:prstGeom>
          <a:noFill/>
        </p:spPr>
        <p:txBody>
          <a:bodyPr wrap="square" rtlCol="0">
            <a:spAutoFit/>
          </a:bodyPr>
          <a:lstStyle/>
          <a:p>
            <a:endParaRPr lang="en-US" sz="2800" b="1" dirty="0">
              <a:solidFill>
                <a:prstClr val="black"/>
              </a:solidFill>
              <a:latin typeface="+mj-lt"/>
            </a:endParaRPr>
          </a:p>
          <a:p>
            <a:r>
              <a:rPr lang="en-US" sz="3200" b="1" dirty="0">
                <a:solidFill>
                  <a:prstClr val="black"/>
                </a:solidFill>
                <a:latin typeface="+mj-lt"/>
              </a:rPr>
              <a:t>Exchange of direct investment </a:t>
            </a:r>
          </a:p>
        </p:txBody>
      </p:sp>
      <p:pic>
        <p:nvPicPr>
          <p:cNvPr id="3" name="Picture 2">
            <a:extLst>
              <a:ext uri="{FF2B5EF4-FFF2-40B4-BE49-F238E27FC236}">
                <a16:creationId xmlns:a16="http://schemas.microsoft.com/office/drawing/2014/main" id="{E60278B5-B3A5-41C5-BA75-28EC3E229D30}"/>
              </a:ext>
            </a:extLst>
          </p:cNvPr>
          <p:cNvPicPr>
            <a:picLocks noChangeAspect="1"/>
          </p:cNvPicPr>
          <p:nvPr/>
        </p:nvPicPr>
        <p:blipFill>
          <a:blip r:embed="rId4"/>
          <a:stretch>
            <a:fillRect/>
          </a:stretch>
        </p:blipFill>
        <p:spPr>
          <a:xfrm>
            <a:off x="0" y="1439919"/>
            <a:ext cx="9144000" cy="3978162"/>
          </a:xfrm>
          <a:prstGeom prst="rect">
            <a:avLst/>
          </a:prstGeom>
        </p:spPr>
      </p:pic>
      <p:sp>
        <p:nvSpPr>
          <p:cNvPr id="2" name="Slide Number Placeholder 1"/>
          <p:cNvSpPr>
            <a:spLocks noGrp="1"/>
          </p:cNvSpPr>
          <p:nvPr>
            <p:ph type="sldNum" sz="quarter" idx="12"/>
          </p:nvPr>
        </p:nvSpPr>
        <p:spPr/>
        <p:txBody>
          <a:bodyPr/>
          <a:lstStyle/>
          <a:p>
            <a:fld id="{6C40E608-7BB5-4604-9A8A-D4143C9A147B}" type="slidenum">
              <a:rPr lang="en-US" smtClean="0"/>
              <a:t>24</a:t>
            </a:fld>
            <a:endParaRPr lang="en-US"/>
          </a:p>
        </p:txBody>
      </p:sp>
    </p:spTree>
    <p:extLst>
      <p:ext uri="{BB962C8B-B14F-4D97-AF65-F5344CB8AC3E}">
        <p14:creationId xmlns:p14="http://schemas.microsoft.com/office/powerpoint/2010/main" val="3624864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Chinese holdings of U.S. treasuries ($ billion)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893436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25</a:t>
            </a:fld>
            <a:endParaRPr lang="en-US"/>
          </a:p>
        </p:txBody>
      </p:sp>
    </p:spTree>
    <p:extLst>
      <p:ext uri="{BB962C8B-B14F-4D97-AF65-F5344CB8AC3E}">
        <p14:creationId xmlns:p14="http://schemas.microsoft.com/office/powerpoint/2010/main" val="875265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Travel between countries </a:t>
            </a:r>
            <a:br>
              <a:rPr lang="en-US" sz="3200" b="1" dirty="0"/>
            </a:br>
            <a:r>
              <a:rPr lang="en-US" sz="3200" b="1" dirty="0"/>
              <a:t>(thousands of passengers)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502025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26</a:t>
            </a:fld>
            <a:endParaRPr lang="en-US"/>
          </a:p>
        </p:txBody>
      </p:sp>
    </p:spTree>
    <p:extLst>
      <p:ext uri="{BB962C8B-B14F-4D97-AF65-F5344CB8AC3E}">
        <p14:creationId xmlns:p14="http://schemas.microsoft.com/office/powerpoint/2010/main" val="164408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92D8A51-12F1-4CDC-ABBE-419251D25CE5}"/>
              </a:ext>
            </a:extLst>
          </p:cNvPr>
          <p:cNvSpPr txBox="1"/>
          <p:nvPr/>
        </p:nvSpPr>
        <p:spPr>
          <a:xfrm rot="10800000" flipV="1">
            <a:off x="304800" y="1591776"/>
            <a:ext cx="4332025" cy="2800767"/>
          </a:xfrm>
          <a:prstGeom prst="rect">
            <a:avLst/>
          </a:prstGeom>
          <a:noFill/>
        </p:spPr>
        <p:txBody>
          <a:bodyPr wrap="square" rtlCol="0">
            <a:spAutoFit/>
          </a:bodyPr>
          <a:lstStyle/>
          <a:p>
            <a:r>
              <a:rPr lang="en-US" sz="3200" b="1" dirty="0">
                <a:solidFill>
                  <a:prstClr val="black"/>
                </a:solidFill>
              </a:rPr>
              <a:t>Top 10 gateway cities for bi-lateral commerce </a:t>
            </a:r>
            <a:endParaRPr lang="en-US" sz="2000" b="1" dirty="0">
              <a:solidFill>
                <a:prstClr val="black"/>
              </a:solidFill>
            </a:endParaRPr>
          </a:p>
          <a:p>
            <a:endParaRPr lang="en-US" sz="2000" b="1" dirty="0">
              <a:solidFill>
                <a:prstClr val="black"/>
              </a:solidFill>
            </a:endParaRPr>
          </a:p>
          <a:p>
            <a:r>
              <a:rPr lang="en-US" sz="2000" b="1" dirty="0">
                <a:solidFill>
                  <a:prstClr val="black"/>
                </a:solidFill>
              </a:rPr>
              <a:t>(trans-Pacific links between     corporate HQs and their       subsidiaries and branches)</a:t>
            </a:r>
          </a:p>
          <a:p>
            <a:endParaRPr lang="en-US" sz="3200" b="1" dirty="0">
              <a:solidFill>
                <a:prstClr val="black"/>
              </a:solidFill>
            </a:endParaRPr>
          </a:p>
        </p:txBody>
      </p:sp>
      <p:sp>
        <p:nvSpPr>
          <p:cNvPr id="2" name="Rectangle 1">
            <a:extLst>
              <a:ext uri="{FF2B5EF4-FFF2-40B4-BE49-F238E27FC236}">
                <a16:creationId xmlns:a16="http://schemas.microsoft.com/office/drawing/2014/main" id="{801107D8-816D-4953-A1CB-F63F9D2789AD}"/>
              </a:ext>
            </a:extLst>
          </p:cNvPr>
          <p:cNvSpPr/>
          <p:nvPr/>
        </p:nvSpPr>
        <p:spPr>
          <a:xfrm>
            <a:off x="3714750" y="6622088"/>
            <a:ext cx="4057650" cy="230832"/>
          </a:xfrm>
          <a:prstGeom prst="rect">
            <a:avLst/>
          </a:prstGeom>
        </p:spPr>
        <p:txBody>
          <a:bodyPr wrap="square">
            <a:spAutoFit/>
          </a:bodyPr>
          <a:lstStyle/>
          <a:p>
            <a:r>
              <a:rPr lang="en-US" sz="900" dirty="0">
                <a:solidFill>
                  <a:prstClr val="black"/>
                </a:solidFill>
                <a:latin typeface="Calibri"/>
              </a:rPr>
              <a:t>Source: Benjamin Leffel, Dept. of Sociology, UC Irvine</a:t>
            </a:r>
          </a:p>
        </p:txBody>
      </p:sp>
      <p:pic>
        <p:nvPicPr>
          <p:cNvPr id="7" name="Picture 6" descr="A close up of a logo&#10;&#10;Description automatically generated">
            <a:extLst>
              <a:ext uri="{FF2B5EF4-FFF2-40B4-BE49-F238E27FC236}">
                <a16:creationId xmlns:a16="http://schemas.microsoft.com/office/drawing/2014/main" id="{24AFD818-956C-4BFD-A1AF-E07F7ABC85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685800"/>
            <a:ext cx="3810000" cy="5371942"/>
          </a:xfrm>
          <a:prstGeom prst="rect">
            <a:avLst/>
          </a:prstGeom>
        </p:spPr>
      </p:pic>
      <p:sp>
        <p:nvSpPr>
          <p:cNvPr id="3" name="Slide Number Placeholder 2"/>
          <p:cNvSpPr>
            <a:spLocks noGrp="1"/>
          </p:cNvSpPr>
          <p:nvPr>
            <p:ph type="sldNum" sz="quarter" idx="12"/>
          </p:nvPr>
        </p:nvSpPr>
        <p:spPr/>
        <p:txBody>
          <a:bodyPr/>
          <a:lstStyle/>
          <a:p>
            <a:fld id="{6C40E608-7BB5-4604-9A8A-D4143C9A147B}" type="slidenum">
              <a:rPr lang="en-US" smtClean="0"/>
              <a:t>27</a:t>
            </a:fld>
            <a:endParaRPr lang="en-US"/>
          </a:p>
        </p:txBody>
      </p:sp>
    </p:spTree>
    <p:extLst>
      <p:ext uri="{BB962C8B-B14F-4D97-AF65-F5344CB8AC3E}">
        <p14:creationId xmlns:p14="http://schemas.microsoft.com/office/powerpoint/2010/main" val="1076041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200" b="1" dirty="0"/>
            </a:br>
            <a:r>
              <a:rPr lang="en-US" sz="3600" b="1" dirty="0"/>
              <a:t>U.S. patents granted to invention teams that </a:t>
            </a:r>
            <a:br>
              <a:rPr lang="en-US" sz="3600" b="1" dirty="0"/>
            </a:br>
            <a:r>
              <a:rPr lang="en-US" sz="3600" b="1" dirty="0"/>
              <a:t>include both American and Chinese citizens</a:t>
            </a:r>
            <a:br>
              <a:rPr lang="en-US" sz="3200" b="1" dirty="0"/>
            </a:b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871709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28</a:t>
            </a:fld>
            <a:endParaRPr lang="en-US"/>
          </a:p>
        </p:txBody>
      </p:sp>
    </p:spTree>
    <p:extLst>
      <p:ext uri="{BB962C8B-B14F-4D97-AF65-F5344CB8AC3E}">
        <p14:creationId xmlns:p14="http://schemas.microsoft.com/office/powerpoint/2010/main" val="3959099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WTO complaints filed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629121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29</a:t>
            </a:fld>
            <a:endParaRPr lang="en-US"/>
          </a:p>
        </p:txBody>
      </p:sp>
    </p:spTree>
    <p:extLst>
      <p:ext uri="{BB962C8B-B14F-4D97-AF65-F5344CB8AC3E}">
        <p14:creationId xmlns:p14="http://schemas.microsoft.com/office/powerpoint/2010/main" val="2148168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Differences</a:t>
            </a:r>
          </a:p>
        </p:txBody>
      </p:sp>
      <p:sp>
        <p:nvSpPr>
          <p:cNvPr id="3" name="Content Placeholder 2"/>
          <p:cNvSpPr>
            <a:spLocks noGrp="1"/>
          </p:cNvSpPr>
          <p:nvPr>
            <p:ph idx="1"/>
          </p:nvPr>
        </p:nvSpPr>
        <p:spPr/>
        <p:txBody>
          <a:bodyPr>
            <a:normAutofit/>
          </a:bodyPr>
          <a:lstStyle/>
          <a:p>
            <a:pPr marL="0" indent="0">
              <a:buNone/>
            </a:pPr>
            <a:r>
              <a:rPr lang="en-US" sz="2400" b="1" dirty="0"/>
              <a:t>The presentation is divided into two sections. The first presents important differences across the two countries. The hope is that the differences will subside with the continued economic integration of the U.S. and China. We also look forward to improvements in both countries on all dimensions.</a:t>
            </a:r>
          </a:p>
        </p:txBody>
      </p:sp>
      <p:sp>
        <p:nvSpPr>
          <p:cNvPr id="4" name="Slide Number Placeholder 3"/>
          <p:cNvSpPr>
            <a:spLocks noGrp="1"/>
          </p:cNvSpPr>
          <p:nvPr>
            <p:ph type="sldNum" sz="quarter" idx="12"/>
          </p:nvPr>
        </p:nvSpPr>
        <p:spPr/>
        <p:txBody>
          <a:bodyPr/>
          <a:lstStyle/>
          <a:p>
            <a:fld id="{6C40E608-7BB5-4604-9A8A-D4143C9A147B}" type="slidenum">
              <a:rPr lang="en-US" smtClean="0"/>
              <a:t>3</a:t>
            </a:fld>
            <a:endParaRPr lang="en-US"/>
          </a:p>
        </p:txBody>
      </p:sp>
    </p:spTree>
    <p:extLst>
      <p:ext uri="{BB962C8B-B14F-4D97-AF65-F5344CB8AC3E}">
        <p14:creationId xmlns:p14="http://schemas.microsoft.com/office/powerpoint/2010/main" val="4268286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C503-EE17-4CF9-B1E1-E83C9C4962AC}"/>
              </a:ext>
            </a:extLst>
          </p:cNvPr>
          <p:cNvSpPr>
            <a:spLocks noGrp="1"/>
          </p:cNvSpPr>
          <p:nvPr>
            <p:ph type="title"/>
          </p:nvPr>
        </p:nvSpPr>
        <p:spPr/>
        <p:txBody>
          <a:bodyPr>
            <a:noAutofit/>
          </a:bodyPr>
          <a:lstStyle/>
          <a:p>
            <a:r>
              <a:rPr lang="en-US" sz="3200" dirty="0">
                <a:latin typeface="Abadi" panose="020B0604020104020204" pitchFamily="34" charset="0"/>
              </a:rPr>
              <a:t>Animation of U.S.-China sister city formation, 1979-2009</a:t>
            </a:r>
          </a:p>
        </p:txBody>
      </p:sp>
      <p:pic>
        <p:nvPicPr>
          <p:cNvPr id="4" name="Sistercityvideo">
            <a:hlinkClick r:id="" action="ppaction://media"/>
            <a:extLst>
              <a:ext uri="{FF2B5EF4-FFF2-40B4-BE49-F238E27FC236}">
                <a16:creationId xmlns:a16="http://schemas.microsoft.com/office/drawing/2014/main" id="{671F7C27-1469-4EC7-93D5-0CFC18D730FE}"/>
              </a:ext>
            </a:extLst>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5"/>
          <a:srcRect l="4809" t="19001" r="1922" b="18048"/>
          <a:stretch/>
        </p:blipFill>
        <p:spPr>
          <a:xfrm>
            <a:off x="1143000" y="1554480"/>
            <a:ext cx="6858000" cy="3383280"/>
          </a:xfrm>
        </p:spPr>
      </p:pic>
      <p:pic>
        <p:nvPicPr>
          <p:cNvPr id="8" name="Picture 7">
            <a:extLst>
              <a:ext uri="{FF2B5EF4-FFF2-40B4-BE49-F238E27FC236}">
                <a16:creationId xmlns:a16="http://schemas.microsoft.com/office/drawing/2014/main" id="{853FCD4A-CC74-465B-B036-5D9AA9F7FF7B}"/>
              </a:ext>
            </a:extLst>
          </p:cNvPr>
          <p:cNvPicPr>
            <a:picLocks noChangeAspect="1"/>
          </p:cNvPicPr>
          <p:nvPr/>
        </p:nvPicPr>
        <p:blipFill>
          <a:blip r:embed="rId6"/>
          <a:stretch>
            <a:fillRect/>
          </a:stretch>
        </p:blipFill>
        <p:spPr>
          <a:xfrm>
            <a:off x="5086351" y="1554480"/>
            <a:ext cx="1431790" cy="408762"/>
          </a:xfrm>
          <a:prstGeom prst="rect">
            <a:avLst/>
          </a:prstGeom>
        </p:spPr>
      </p:pic>
      <p:sp>
        <p:nvSpPr>
          <p:cNvPr id="3" name="Slide Number Placeholder 2"/>
          <p:cNvSpPr>
            <a:spLocks noGrp="1"/>
          </p:cNvSpPr>
          <p:nvPr>
            <p:ph type="sldNum" sz="quarter" idx="12"/>
          </p:nvPr>
        </p:nvSpPr>
        <p:spPr/>
        <p:txBody>
          <a:bodyPr/>
          <a:lstStyle/>
          <a:p>
            <a:fld id="{6C40E608-7BB5-4604-9A8A-D4143C9A147B}" type="slidenum">
              <a:rPr lang="en-US" smtClean="0"/>
              <a:t>30</a:t>
            </a:fld>
            <a:endParaRPr lang="en-US"/>
          </a:p>
        </p:txBody>
      </p:sp>
      <p:sp>
        <p:nvSpPr>
          <p:cNvPr id="5" name="TextBox 4">
            <a:extLst>
              <a:ext uri="{FF2B5EF4-FFF2-40B4-BE49-F238E27FC236}">
                <a16:creationId xmlns:a16="http://schemas.microsoft.com/office/drawing/2014/main" id="{06F2509B-8B95-4B6D-85C9-46C20A50ACB4}"/>
              </a:ext>
            </a:extLst>
          </p:cNvPr>
          <p:cNvSpPr txBox="1"/>
          <p:nvPr/>
        </p:nvSpPr>
        <p:spPr>
          <a:xfrm>
            <a:off x="1314660" y="5887204"/>
            <a:ext cx="1295400" cy="584775"/>
          </a:xfrm>
          <a:prstGeom prst="rect">
            <a:avLst/>
          </a:prstGeom>
          <a:noFill/>
          <a:ln>
            <a:solidFill>
              <a:schemeClr val="tx1"/>
            </a:solidFill>
          </a:ln>
        </p:spPr>
        <p:txBody>
          <a:bodyPr wrap="square" rtlCol="0">
            <a:spAutoFit/>
          </a:bodyPr>
          <a:lstStyle/>
          <a:p>
            <a:r>
              <a:rPr lang="en-US" sz="3200" b="1" dirty="0">
                <a:latin typeface="Abadi" panose="020B0604020104020204" pitchFamily="34" charset="0"/>
                <a:cs typeface="Aldhabi" panose="01000000000000000000" pitchFamily="2" charset="-78"/>
              </a:rPr>
              <a:t>   Play</a:t>
            </a:r>
          </a:p>
        </p:txBody>
      </p:sp>
      <p:sp>
        <p:nvSpPr>
          <p:cNvPr id="6" name="Isosceles Triangle 5">
            <a:extLst>
              <a:ext uri="{FF2B5EF4-FFF2-40B4-BE49-F238E27FC236}">
                <a16:creationId xmlns:a16="http://schemas.microsoft.com/office/drawing/2014/main" id="{7187A220-2878-443F-99A0-72AFB7F0BED6}"/>
              </a:ext>
            </a:extLst>
          </p:cNvPr>
          <p:cNvSpPr/>
          <p:nvPr/>
        </p:nvSpPr>
        <p:spPr>
          <a:xfrm rot="5400000">
            <a:off x="1333500" y="6027191"/>
            <a:ext cx="381000" cy="304800"/>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BD461944-A79D-4BAF-AA4E-8BDE4230C3BC}"/>
              </a:ext>
            </a:extLst>
          </p:cNvPr>
          <p:cNvCxnSpPr>
            <a:cxnSpLocks/>
          </p:cNvCxnSpPr>
          <p:nvPr/>
        </p:nvCxnSpPr>
        <p:spPr>
          <a:xfrm flipV="1">
            <a:off x="1524000" y="5410200"/>
            <a:ext cx="0" cy="477004"/>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42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Educational exchange students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583340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31</a:t>
            </a:fld>
            <a:endParaRPr lang="en-US"/>
          </a:p>
        </p:txBody>
      </p:sp>
    </p:spTree>
    <p:extLst>
      <p:ext uri="{BB962C8B-B14F-4D97-AF65-F5344CB8AC3E}">
        <p14:creationId xmlns:p14="http://schemas.microsoft.com/office/powerpoint/2010/main" val="295773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Chinese language training in higher education in U.S. (number of students)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181141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32</a:t>
            </a:fld>
            <a:endParaRPr lang="en-US"/>
          </a:p>
        </p:txBody>
      </p:sp>
    </p:spTree>
    <p:extLst>
      <p:ext uri="{BB962C8B-B14F-4D97-AF65-F5344CB8AC3E}">
        <p14:creationId xmlns:p14="http://schemas.microsoft.com/office/powerpoint/2010/main" val="3273626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a:t>Public opinion </a:t>
            </a:r>
            <a:br>
              <a:rPr lang="en-US" sz="3200" b="1" dirty="0"/>
            </a:br>
            <a:r>
              <a:rPr lang="en-US" sz="2000" b="1" dirty="0"/>
              <a:t>(</a:t>
            </a:r>
            <a:r>
              <a:rPr lang="en-US" sz="2000" b="1"/>
              <a:t>Pew Research Center 2019) </a:t>
            </a:r>
            <a:endParaRPr lang="en-US" sz="2000" b="1" dirty="0"/>
          </a:p>
        </p:txBody>
      </p:sp>
      <p:sp>
        <p:nvSpPr>
          <p:cNvPr id="3" name="Text Placeholder 2"/>
          <p:cNvSpPr>
            <a:spLocks noGrp="1"/>
          </p:cNvSpPr>
          <p:nvPr>
            <p:ph type="body" idx="1"/>
          </p:nvPr>
        </p:nvSpPr>
        <p:spPr/>
        <p:txBody>
          <a:bodyPr>
            <a:normAutofit fontScale="77500" lnSpcReduction="20000"/>
          </a:bodyPr>
          <a:lstStyle/>
          <a:p>
            <a:r>
              <a:rPr lang="en-US" dirty="0"/>
              <a:t>Americans’ ratings of China, </a:t>
            </a:r>
          </a:p>
          <a:p>
            <a:r>
              <a:rPr lang="en-US" dirty="0"/>
              <a:t>% approving</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768072381"/>
              </p:ext>
            </p:extLst>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3"/>
          </p:nvPr>
        </p:nvSpPr>
        <p:spPr/>
        <p:txBody>
          <a:bodyPr>
            <a:normAutofit fontScale="77500" lnSpcReduction="20000"/>
          </a:bodyPr>
          <a:lstStyle/>
          <a:p>
            <a:r>
              <a:rPr lang="en-US" dirty="0"/>
              <a:t>Chinese ratings of America, </a:t>
            </a:r>
          </a:p>
          <a:p>
            <a:r>
              <a:rPr lang="en-US" dirty="0"/>
              <a:t>% approving</a:t>
            </a:r>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1737382774"/>
              </p:ext>
            </p:extLst>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6C40E608-7BB5-4604-9A8A-D4143C9A147B}" type="slidenum">
              <a:rPr lang="en-US" smtClean="0"/>
              <a:t>33</a:t>
            </a:fld>
            <a:endParaRPr lang="en-US"/>
          </a:p>
        </p:txBody>
      </p:sp>
    </p:spTree>
    <p:extLst>
      <p:ext uri="{BB962C8B-B14F-4D97-AF65-F5344CB8AC3E}">
        <p14:creationId xmlns:p14="http://schemas.microsoft.com/office/powerpoint/2010/main" val="237659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199"/>
          </a:xfrm>
        </p:spPr>
        <p:txBody>
          <a:bodyPr>
            <a:normAutofit/>
          </a:bodyPr>
          <a:lstStyle/>
          <a:p>
            <a:r>
              <a:rPr lang="en-US" sz="3200" b="1" dirty="0"/>
              <a:t>GDP per capita, PPP (current international $)</a:t>
            </a:r>
          </a:p>
        </p:txBody>
      </p:sp>
      <p:sp>
        <p:nvSpPr>
          <p:cNvPr id="3" name="Subtitle 2"/>
          <p:cNvSpPr>
            <a:spLocks noGrp="1"/>
          </p:cNvSpPr>
          <p:nvPr>
            <p:ph type="subTitle" idx="1"/>
          </p:nvPr>
        </p:nvSpPr>
        <p:spPr>
          <a:xfrm>
            <a:off x="1676400" y="5791200"/>
            <a:ext cx="6096000" cy="1066800"/>
          </a:xfrm>
        </p:spPr>
        <p:txBody>
          <a:bodyPr>
            <a:normAutofit/>
          </a:bodyPr>
          <a:lstStyle/>
          <a:p>
            <a:pPr algn="r"/>
            <a:r>
              <a:rPr lang="en-US" sz="1200" dirty="0"/>
              <a:t> </a:t>
            </a:r>
          </a:p>
          <a:p>
            <a:pPr algn="r"/>
            <a:endParaRPr lang="en-US" sz="1200" dirty="0"/>
          </a:p>
          <a:p>
            <a:endParaRPr lang="en-US" sz="1200" dirty="0"/>
          </a:p>
          <a:p>
            <a:r>
              <a:rPr lang="en-US" sz="1200" dirty="0"/>
              <a:t>Source: World Bank (WDI)</a:t>
            </a:r>
          </a:p>
        </p:txBody>
      </p:sp>
      <p:graphicFrame>
        <p:nvGraphicFramePr>
          <p:cNvPr id="4" name="Chart 3"/>
          <p:cNvGraphicFramePr/>
          <p:nvPr>
            <p:extLst>
              <p:ext uri="{D42A27DB-BD31-4B8C-83A1-F6EECF244321}">
                <p14:modId xmlns:p14="http://schemas.microsoft.com/office/powerpoint/2010/main" val="2306150792"/>
              </p:ext>
            </p:extLst>
          </p:nvPr>
        </p:nvGraphicFramePr>
        <p:xfrm>
          <a:off x="1066800" y="1447800"/>
          <a:ext cx="7086600" cy="46990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6C40E608-7BB5-4604-9A8A-D4143C9A147B}" type="slidenum">
              <a:rPr lang="en-US" smtClean="0"/>
              <a:t>4</a:t>
            </a:fld>
            <a:endParaRPr lang="en-US"/>
          </a:p>
        </p:txBody>
      </p:sp>
    </p:spTree>
    <p:extLst>
      <p:ext uri="{BB962C8B-B14F-4D97-AF65-F5344CB8AC3E}">
        <p14:creationId xmlns:p14="http://schemas.microsoft.com/office/powerpoint/2010/main" val="3943910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Unemployment rates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911933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5</a:t>
            </a:fld>
            <a:endParaRPr lang="en-US"/>
          </a:p>
        </p:txBody>
      </p:sp>
    </p:spTree>
    <p:extLst>
      <p:ext uri="{BB962C8B-B14F-4D97-AF65-F5344CB8AC3E}">
        <p14:creationId xmlns:p14="http://schemas.microsoft.com/office/powerpoint/2010/main" val="2539282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Life expectancy at birth (years)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541774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6</a:t>
            </a:fld>
            <a:endParaRPr lang="en-US"/>
          </a:p>
        </p:txBody>
      </p:sp>
    </p:spTree>
    <p:extLst>
      <p:ext uri="{BB962C8B-B14F-4D97-AF65-F5344CB8AC3E}">
        <p14:creationId xmlns:p14="http://schemas.microsoft.com/office/powerpoint/2010/main" val="2199829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Demographic demons 2020 </a:t>
            </a:r>
          </a:p>
        </p:txBody>
      </p:sp>
      <p:pic>
        <p:nvPicPr>
          <p:cNvPr id="1028" name="Picture 4" descr="https://images.populationpyramid.net/capture/?selector=%23pyramid-share-container&amp;url=https%3A%2F%2Fwww.populationpyramid.net%2Funited-states-of-america%2F2020%2F%3Fshare%3D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69" y="2134394"/>
            <a:ext cx="4377232" cy="44229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ages.populationpyramid.net/capture/?selector=%23pyramid-share-container&amp;url=https%3A%2F%2Fwww.populationpyramid.net%2Fchina%2F2020%2F%3Fshare%3D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022" y="2109794"/>
            <a:ext cx="4401578" cy="444750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C40E608-7BB5-4604-9A8A-D4143C9A147B}" type="slidenum">
              <a:rPr lang="en-US" smtClean="0"/>
              <a:t>7</a:t>
            </a:fld>
            <a:endParaRPr lang="en-US"/>
          </a:p>
        </p:txBody>
      </p:sp>
    </p:spTree>
    <p:extLst>
      <p:ext uri="{BB962C8B-B14F-4D97-AF65-F5344CB8AC3E}">
        <p14:creationId xmlns:p14="http://schemas.microsoft.com/office/powerpoint/2010/main" val="257957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Gender inequality index </a:t>
            </a:r>
            <a:br>
              <a:rPr lang="en-US" sz="3200" b="1" dirty="0"/>
            </a:br>
            <a:r>
              <a:rPr lang="en-US" sz="3200" b="1" dirty="0"/>
              <a:t>(United Nations, 0.0 = equality)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202455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8</a:t>
            </a:fld>
            <a:endParaRPr lang="en-US"/>
          </a:p>
        </p:txBody>
      </p:sp>
    </p:spTree>
    <p:extLst>
      <p:ext uri="{BB962C8B-B14F-4D97-AF65-F5344CB8AC3E}">
        <p14:creationId xmlns:p14="http://schemas.microsoft.com/office/powerpoint/2010/main" val="391618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Homicide rate (per 100,000)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833359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t>9</a:t>
            </a:fld>
            <a:endParaRPr lang="en-US"/>
          </a:p>
        </p:txBody>
      </p:sp>
    </p:spTree>
    <p:extLst>
      <p:ext uri="{BB962C8B-B14F-4D97-AF65-F5344CB8AC3E}">
        <p14:creationId xmlns:p14="http://schemas.microsoft.com/office/powerpoint/2010/main" val="1488128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15239</TotalTime>
  <Words>4099</Words>
  <Application>Microsoft Office PowerPoint</Application>
  <PresentationFormat>On-screen Show (4:3)</PresentationFormat>
  <Paragraphs>182</Paragraphs>
  <Slides>33</Slides>
  <Notes>30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Abadi</vt:lpstr>
      <vt:lpstr>Arial</vt:lpstr>
      <vt:lpstr>Calibri</vt:lpstr>
      <vt:lpstr>Office Theme</vt:lpstr>
      <vt:lpstr>US-China Barometer 2019 Long U.S.-China Institute University of California, Irvine</vt:lpstr>
      <vt:lpstr>To get an accurate picture of the world,     you have to count…we should follow the  trendlines, not the headlines.                                                                                        Steven Pinker, 2019</vt:lpstr>
      <vt:lpstr>Differences</vt:lpstr>
      <vt:lpstr>GDP per capita, PPP (current international $)</vt:lpstr>
      <vt:lpstr>Unemployment rates (%)</vt:lpstr>
      <vt:lpstr>Life expectancy at birth (years)</vt:lpstr>
      <vt:lpstr>Demographic demons 2020 </vt:lpstr>
      <vt:lpstr>Gender inequality index  (United Nations, 0.0 = equality)</vt:lpstr>
      <vt:lpstr>Homicide rate (per 100,000)</vt:lpstr>
      <vt:lpstr>Military Spending (billions, current US$)</vt:lpstr>
      <vt:lpstr>PowerPoint Presentation</vt:lpstr>
      <vt:lpstr>Internet users (%)</vt:lpstr>
      <vt:lpstr>Mobile Phones (%)</vt:lpstr>
      <vt:lpstr>  Energy use (kg of oil equivalent per capita) </vt:lpstr>
      <vt:lpstr>CO2 emissions (metric ton per capita)</vt:lpstr>
      <vt:lpstr>PowerPoint Presentation</vt:lpstr>
      <vt:lpstr>PowerPoint Presentation</vt:lpstr>
      <vt:lpstr>Corruption Perception Index  (higher scores mean bribery is less common)</vt:lpstr>
      <vt:lpstr>Piracy rates for computer software  (% unlicensed use)</vt:lpstr>
      <vt:lpstr>Interaction</vt:lpstr>
      <vt:lpstr>Trade in goods ($ billion)</vt:lpstr>
      <vt:lpstr>Total U.S.-China trade in goods and  U.S. trade deficit in goods ($ billion)</vt:lpstr>
      <vt:lpstr>    Historical currency exchange rate (yuan per one dollar)</vt:lpstr>
      <vt:lpstr>PowerPoint Presentation</vt:lpstr>
      <vt:lpstr>Chinese holdings of U.S. treasuries ($ billion)</vt:lpstr>
      <vt:lpstr>Travel between countries  (thousands of passengers)</vt:lpstr>
      <vt:lpstr>PowerPoint Presentation</vt:lpstr>
      <vt:lpstr> U.S. patents granted to invention teams that  include both American and Chinese citizens </vt:lpstr>
      <vt:lpstr>WTO complaints filed</vt:lpstr>
      <vt:lpstr>Animation of U.S.-China sister city formation, 1979-2009</vt:lpstr>
      <vt:lpstr>Educational exchange students </vt:lpstr>
      <vt:lpstr>Chinese language training in higher education in U.S. (number of students)</vt:lpstr>
      <vt:lpstr>Public opinion  (Pew Research Center 2019)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 per capita, PPP (current international $)</dc:title>
  <dc:creator>john graham</dc:creator>
  <cp:lastModifiedBy>Ben Leffel</cp:lastModifiedBy>
  <cp:revision>289</cp:revision>
  <cp:lastPrinted>2019-02-01T18:27:18Z</cp:lastPrinted>
  <dcterms:created xsi:type="dcterms:W3CDTF">2013-02-26T01:07:50Z</dcterms:created>
  <dcterms:modified xsi:type="dcterms:W3CDTF">2019-02-26T19:49:48Z</dcterms:modified>
</cp:coreProperties>
</file>